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40" r:id="rId2"/>
    <p:sldId id="288" r:id="rId3"/>
    <p:sldId id="343" r:id="rId4"/>
    <p:sldId id="312" r:id="rId5"/>
    <p:sldId id="313" r:id="rId6"/>
  </p:sldIdLst>
  <p:sldSz cx="9906000" cy="6858000" type="A4"/>
  <p:notesSz cx="5807075" cy="9802813"/>
  <p:embeddedFontLst>
    <p:embeddedFont>
      <p:font typeface="Tahoma" pitchFamily="34" charset="0"/>
      <p:regular r:id="rId9"/>
      <p:bold r:id="rId10"/>
    </p:embeddedFont>
  </p:embeddedFontLst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1" i="0" u="none" kern="1200" baseline="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66FFFF"/>
    <a:srgbClr val="000000"/>
    <a:srgbClr val="00FF00"/>
    <a:srgbClr val="339966"/>
    <a:srgbClr val="00CC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3"/>
    <p:restoredTop sz="94666"/>
  </p:normalViewPr>
  <p:slideViewPr>
    <p:cSldViewPr showGuides="1">
      <p:cViewPr>
        <p:scale>
          <a:sx n="81" d="100"/>
          <a:sy n="81" d="100"/>
        </p:scale>
        <p:origin x="-684" y="2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516188" cy="49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290888" y="0"/>
            <a:ext cx="2516188" cy="49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12275"/>
            <a:ext cx="2516188" cy="49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290888" y="9312275"/>
            <a:ext cx="2516188" cy="49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A8D202-3AA9-41EC-BCD3-1A403F5F311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50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42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276600" y="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1028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92100" y="762000"/>
            <a:ext cx="5283200" cy="3657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342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62000" y="4648200"/>
            <a:ext cx="4267200" cy="441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Click to edit Master text styles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Second level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Third level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Fourth level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Fifth level</a:t>
            </a:r>
          </a:p>
        </p:txBody>
      </p:sp>
      <p:sp>
        <p:nvSpPr>
          <p:cNvPr id="10343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96400"/>
            <a:ext cx="2514600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43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276600" y="9296400"/>
            <a:ext cx="2514600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5933E2-347F-43C1-9629-AC75D108744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56956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ltGray">
          <a:xfrm>
            <a:off x="0" y="0"/>
            <a:ext cx="893763" cy="6858000"/>
          </a:xfrm>
          <a:prstGeom prst="rect">
            <a:avLst/>
          </a:prstGeom>
          <a:solidFill>
            <a:schemeClr val="tx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ltGray">
          <a:xfrm>
            <a:off x="0" y="3543300"/>
            <a:ext cx="3622675" cy="122238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3150" y="1171575"/>
            <a:ext cx="8089900" cy="2105025"/>
          </a:xfrm>
        </p:spPr>
        <p:txBody>
          <a:bodyPr>
            <a:spAutoFit/>
          </a:bodyPr>
          <a:lstStyle>
            <a:lvl1pPr>
              <a:defRPr sz="6600">
                <a:solidFill>
                  <a:srgbClr val="CC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68450" y="3886200"/>
            <a:ext cx="69342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4000">
                <a:solidFill>
                  <a:srgbClr val="CCECFF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08050" y="6248400"/>
            <a:ext cx="189865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Footer Placeholder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49650" y="6248400"/>
            <a:ext cx="31369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Slide Number Placeholder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12050" y="6248400"/>
            <a:ext cx="206375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rgbClr val="CCECFF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BBDF64-F711-4CD7-AA65-C9E8338F5ECF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222885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650" y="457200"/>
            <a:ext cx="653415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247650" y="457200"/>
            <a:ext cx="8915400" cy="563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57200"/>
            <a:ext cx="84201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28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50000"/>
              </a:spcBef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8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50000"/>
              </a:spcBef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28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50000"/>
              </a:spcBef>
              <a:defRPr sz="14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2BCAC5-B7A2-4849-802C-205BB6D07128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‹#›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0" y="1638300"/>
            <a:ext cx="3622675" cy="122238"/>
          </a:xfrm>
          <a:prstGeom prst="rect">
            <a:avLst/>
          </a:prstGeom>
          <a:solidFill>
            <a:schemeClr val="bg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1028"/>
          <p:cNvSpPr>
            <a:spLocks noGrp="1" noChangeArrowheads="1"/>
          </p:cNvSpPr>
          <p:nvPr>
            <p:ph type="ctrTitle"/>
          </p:nvPr>
        </p:nvSpPr>
        <p:spPr>
          <a:xfrm>
            <a:off x="1078865" y="1030605"/>
            <a:ext cx="8089900" cy="4154170"/>
          </a:xfrm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ROADMAPS:</a:t>
            </a:r>
            <a:b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Business Plan</a:t>
            </a:r>
            <a:b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MY" altLang="en-US" sz="6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5 years : 2018-2022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32"/>
          <p:cNvSpPr>
            <a:spLocks noChangeAspect="1" noTextEdit="1"/>
          </p:cNvSpPr>
          <p:nvPr/>
        </p:nvSpPr>
        <p:spPr>
          <a:xfrm>
            <a:off x="-609600" y="914400"/>
            <a:ext cx="9601200" cy="5181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147" name="Rectangle 185"/>
          <p:cNvSpPr/>
          <p:nvPr/>
        </p:nvSpPr>
        <p:spPr>
          <a:xfrm>
            <a:off x="-549275" y="960438"/>
            <a:ext cx="9467850" cy="5099050"/>
          </a:xfrm>
          <a:prstGeom prst="rect">
            <a:avLst/>
          </a:prstGeom>
          <a:noFill/>
          <a:ln w="0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48" name="WordArt 15"/>
          <p:cNvSpPr>
            <a:spLocks noTextEdit="1"/>
          </p:cNvSpPr>
          <p:nvPr/>
        </p:nvSpPr>
        <p:spPr>
          <a:xfrm>
            <a:off x="2362200" y="304800"/>
            <a:ext cx="5334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chemeClr val="bg1"/>
              </a:extrusionClr>
            </a:sp3d>
          </a:bodyPr>
          <a:lstStyle/>
          <a:p>
            <a:pPr algn="ctr"/>
            <a:r>
              <a:rPr lang="en-US" sz="3600" b="1" normalizeH="1">
                <a:gradFill rotWithShape="1">
                  <a:gsLst>
                    <a:gs pos="0">
                      <a:schemeClr val="bg1"/>
                    </a:gs>
                    <a:gs pos="50000">
                      <a:schemeClr val="tx2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Allegro BT" charset="0"/>
                <a:ea typeface="Allegro BT" charset="0"/>
              </a:rPr>
              <a:t>                  </a:t>
            </a:r>
          </a:p>
        </p:txBody>
      </p:sp>
      <p:sp>
        <p:nvSpPr>
          <p:cNvPr id="6149" name="Rectangle 106"/>
          <p:cNvSpPr/>
          <p:nvPr/>
        </p:nvSpPr>
        <p:spPr>
          <a:xfrm>
            <a:off x="-14287" y="5695950"/>
            <a:ext cx="30162" cy="10636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700" dirty="0">
                <a:solidFill>
                  <a:srgbClr val="000000"/>
                </a:solidFill>
                <a:latin typeface="Small Fonts"/>
              </a:rPr>
              <a:t>-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50" name="Line 136"/>
          <p:cNvSpPr/>
          <p:nvPr/>
        </p:nvSpPr>
        <p:spPr>
          <a:xfrm>
            <a:off x="-42862" y="5872163"/>
            <a:ext cx="1587" cy="10953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Rectangle 34"/>
          <p:cNvSpPr/>
          <p:nvPr/>
        </p:nvSpPr>
        <p:spPr>
          <a:xfrm>
            <a:off x="209550" y="996950"/>
            <a:ext cx="9467850" cy="5099050"/>
          </a:xfrm>
          <a:prstGeom prst="rect">
            <a:avLst/>
          </a:prstGeom>
          <a:solidFill>
            <a:srgbClr val="FFFFFF"/>
          </a:solidFill>
          <a:ln w="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0000"/>
              </a:solidFill>
              <a:latin typeface="Small Fonts"/>
            </a:endParaRPr>
          </a:p>
        </p:txBody>
      </p:sp>
      <p:sp>
        <p:nvSpPr>
          <p:cNvPr id="6152" name="Rectangle 186"/>
          <p:cNvSpPr/>
          <p:nvPr/>
        </p:nvSpPr>
        <p:spPr>
          <a:xfrm rot="-5400000" flipV="1">
            <a:off x="8724900" y="3848100"/>
            <a:ext cx="1524000" cy="381000"/>
          </a:xfrm>
          <a:prstGeom prst="rect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latin typeface="Times New Roman" panose="02020603050405020304" pitchFamily="18" charset="0"/>
              </a:rPr>
              <a:t>RM ( Million)</a:t>
            </a:r>
          </a:p>
        </p:txBody>
      </p:sp>
      <p:sp>
        <p:nvSpPr>
          <p:cNvPr id="6153" name="Rectangle 35"/>
          <p:cNvSpPr/>
          <p:nvPr/>
        </p:nvSpPr>
        <p:spPr>
          <a:xfrm>
            <a:off x="282575" y="2205038"/>
            <a:ext cx="8528050" cy="35464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54" name="Line 36"/>
          <p:cNvSpPr/>
          <p:nvPr/>
        </p:nvSpPr>
        <p:spPr>
          <a:xfrm>
            <a:off x="282575" y="56134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7"/>
          <p:cNvSpPr/>
          <p:nvPr/>
        </p:nvSpPr>
        <p:spPr>
          <a:xfrm>
            <a:off x="282575" y="546576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Line 38"/>
          <p:cNvSpPr/>
          <p:nvPr/>
        </p:nvSpPr>
        <p:spPr>
          <a:xfrm>
            <a:off x="282575" y="532606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7" name="Line 39"/>
          <p:cNvSpPr/>
          <p:nvPr/>
        </p:nvSpPr>
        <p:spPr>
          <a:xfrm>
            <a:off x="282575" y="518795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8" name="Line 40"/>
          <p:cNvSpPr/>
          <p:nvPr/>
        </p:nvSpPr>
        <p:spPr>
          <a:xfrm>
            <a:off x="282575" y="504031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9" name="Line 41"/>
          <p:cNvSpPr/>
          <p:nvPr/>
        </p:nvSpPr>
        <p:spPr>
          <a:xfrm>
            <a:off x="282575" y="49022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0" name="Line 42"/>
          <p:cNvSpPr/>
          <p:nvPr/>
        </p:nvSpPr>
        <p:spPr>
          <a:xfrm>
            <a:off x="282575" y="475456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1" name="Line 43"/>
          <p:cNvSpPr/>
          <p:nvPr/>
        </p:nvSpPr>
        <p:spPr>
          <a:xfrm>
            <a:off x="282575" y="461486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2" name="Line 44"/>
          <p:cNvSpPr/>
          <p:nvPr/>
        </p:nvSpPr>
        <p:spPr>
          <a:xfrm>
            <a:off x="282575" y="447675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3" name="Line 45"/>
          <p:cNvSpPr/>
          <p:nvPr/>
        </p:nvSpPr>
        <p:spPr>
          <a:xfrm>
            <a:off x="282575" y="432911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4" name="Line 46"/>
          <p:cNvSpPr/>
          <p:nvPr/>
        </p:nvSpPr>
        <p:spPr>
          <a:xfrm>
            <a:off x="282575" y="41910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5" name="Line 47"/>
          <p:cNvSpPr/>
          <p:nvPr/>
        </p:nvSpPr>
        <p:spPr>
          <a:xfrm>
            <a:off x="282575" y="40513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6" name="Line 48"/>
          <p:cNvSpPr/>
          <p:nvPr/>
        </p:nvSpPr>
        <p:spPr>
          <a:xfrm>
            <a:off x="282575" y="390366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7" name="Line 49"/>
          <p:cNvSpPr/>
          <p:nvPr/>
        </p:nvSpPr>
        <p:spPr>
          <a:xfrm>
            <a:off x="282575" y="376555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8" name="Line 50"/>
          <p:cNvSpPr/>
          <p:nvPr/>
        </p:nvSpPr>
        <p:spPr>
          <a:xfrm>
            <a:off x="282575" y="3627438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69" name="Line 51"/>
          <p:cNvSpPr/>
          <p:nvPr/>
        </p:nvSpPr>
        <p:spPr>
          <a:xfrm>
            <a:off x="282575" y="34798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0" name="Line 52"/>
          <p:cNvSpPr/>
          <p:nvPr/>
        </p:nvSpPr>
        <p:spPr>
          <a:xfrm>
            <a:off x="282575" y="33401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1" name="Line 53"/>
          <p:cNvSpPr/>
          <p:nvPr/>
        </p:nvSpPr>
        <p:spPr>
          <a:xfrm>
            <a:off x="282575" y="3201988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2" name="Line 54"/>
          <p:cNvSpPr/>
          <p:nvPr/>
        </p:nvSpPr>
        <p:spPr>
          <a:xfrm>
            <a:off x="228600" y="305435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3" name="Line 55"/>
          <p:cNvSpPr/>
          <p:nvPr/>
        </p:nvSpPr>
        <p:spPr>
          <a:xfrm>
            <a:off x="282575" y="2916238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4" name="Line 56"/>
          <p:cNvSpPr/>
          <p:nvPr/>
        </p:nvSpPr>
        <p:spPr>
          <a:xfrm>
            <a:off x="282575" y="27686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5" name="Line 57"/>
          <p:cNvSpPr/>
          <p:nvPr/>
        </p:nvSpPr>
        <p:spPr>
          <a:xfrm>
            <a:off x="282575" y="262890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6" name="Line 58"/>
          <p:cNvSpPr/>
          <p:nvPr/>
        </p:nvSpPr>
        <p:spPr>
          <a:xfrm>
            <a:off x="282575" y="2490788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7" name="Line 59"/>
          <p:cNvSpPr/>
          <p:nvPr/>
        </p:nvSpPr>
        <p:spPr>
          <a:xfrm>
            <a:off x="282575" y="2343150"/>
            <a:ext cx="8528050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8" name="Line 60"/>
          <p:cNvSpPr/>
          <p:nvPr/>
        </p:nvSpPr>
        <p:spPr>
          <a:xfrm>
            <a:off x="282575" y="2205038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9" name="Rectangle 61"/>
          <p:cNvSpPr/>
          <p:nvPr/>
        </p:nvSpPr>
        <p:spPr>
          <a:xfrm>
            <a:off x="311150" y="2205038"/>
            <a:ext cx="8528050" cy="3546475"/>
          </a:xfrm>
          <a:prstGeom prst="rect">
            <a:avLst/>
          </a:prstGeom>
          <a:noFill/>
          <a:ln w="12700" cap="flat" cmpd="sng">
            <a:solidFill>
              <a:srgbClr val="8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0" name="Rectangle 62"/>
          <p:cNvSpPr/>
          <p:nvPr/>
        </p:nvSpPr>
        <p:spPr>
          <a:xfrm>
            <a:off x="1019175" y="5715000"/>
            <a:ext cx="228600" cy="3651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1" name="Rectangle 63"/>
          <p:cNvSpPr/>
          <p:nvPr/>
        </p:nvSpPr>
        <p:spPr>
          <a:xfrm>
            <a:off x="1585913" y="5668963"/>
            <a:ext cx="228600" cy="8255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2" name="Rectangle 64"/>
          <p:cNvSpPr/>
          <p:nvPr/>
        </p:nvSpPr>
        <p:spPr>
          <a:xfrm>
            <a:off x="2152650" y="5584825"/>
            <a:ext cx="241300" cy="166688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3" name="Rectangle 65"/>
          <p:cNvSpPr/>
          <p:nvPr/>
        </p:nvSpPr>
        <p:spPr>
          <a:xfrm>
            <a:off x="2732088" y="5492750"/>
            <a:ext cx="228600" cy="25876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4" name="Rectangle 66"/>
          <p:cNvSpPr/>
          <p:nvPr/>
        </p:nvSpPr>
        <p:spPr>
          <a:xfrm>
            <a:off x="3298825" y="5270500"/>
            <a:ext cx="228600" cy="48101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5" name="Rectangle 67"/>
          <p:cNvSpPr/>
          <p:nvPr/>
        </p:nvSpPr>
        <p:spPr>
          <a:xfrm>
            <a:off x="3865563" y="5113338"/>
            <a:ext cx="228600" cy="6381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6" name="Rectangle 68"/>
          <p:cNvSpPr/>
          <p:nvPr/>
        </p:nvSpPr>
        <p:spPr>
          <a:xfrm>
            <a:off x="4432300" y="4754563"/>
            <a:ext cx="228600" cy="99695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7" name="Rectangle 69"/>
          <p:cNvSpPr/>
          <p:nvPr/>
        </p:nvSpPr>
        <p:spPr>
          <a:xfrm>
            <a:off x="4999038" y="5076825"/>
            <a:ext cx="228600" cy="674688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8" name="Rectangle 70"/>
          <p:cNvSpPr/>
          <p:nvPr/>
        </p:nvSpPr>
        <p:spPr>
          <a:xfrm>
            <a:off x="5565775" y="4578350"/>
            <a:ext cx="230188" cy="1173163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89" name="Rectangle 71"/>
          <p:cNvSpPr/>
          <p:nvPr/>
        </p:nvSpPr>
        <p:spPr>
          <a:xfrm>
            <a:off x="6132513" y="4411663"/>
            <a:ext cx="230187" cy="133985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90" name="Rectangle 72"/>
          <p:cNvSpPr/>
          <p:nvPr/>
        </p:nvSpPr>
        <p:spPr>
          <a:xfrm>
            <a:off x="6699250" y="4264025"/>
            <a:ext cx="241300" cy="1487488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91" name="Rectangle 73"/>
          <p:cNvSpPr/>
          <p:nvPr/>
        </p:nvSpPr>
        <p:spPr>
          <a:xfrm>
            <a:off x="7278688" y="3690938"/>
            <a:ext cx="228600" cy="20605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92" name="Rectangle 74"/>
          <p:cNvSpPr/>
          <p:nvPr/>
        </p:nvSpPr>
        <p:spPr>
          <a:xfrm>
            <a:off x="7845425" y="3201988"/>
            <a:ext cx="230188" cy="25495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93" name="Rectangle 75"/>
          <p:cNvSpPr/>
          <p:nvPr/>
        </p:nvSpPr>
        <p:spPr>
          <a:xfrm>
            <a:off x="8412163" y="2435225"/>
            <a:ext cx="230187" cy="3316288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194" name="Line 76"/>
          <p:cNvSpPr/>
          <p:nvPr/>
        </p:nvSpPr>
        <p:spPr>
          <a:xfrm>
            <a:off x="282575" y="2205038"/>
            <a:ext cx="1588" cy="3546475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5" name="Line 77"/>
          <p:cNvSpPr/>
          <p:nvPr/>
        </p:nvSpPr>
        <p:spPr>
          <a:xfrm>
            <a:off x="246063" y="575151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6" name="Line 78"/>
          <p:cNvSpPr/>
          <p:nvPr/>
        </p:nvSpPr>
        <p:spPr>
          <a:xfrm>
            <a:off x="246063" y="56134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7" name="Line 79"/>
          <p:cNvSpPr/>
          <p:nvPr/>
        </p:nvSpPr>
        <p:spPr>
          <a:xfrm>
            <a:off x="246063" y="546576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8" name="Line 80"/>
          <p:cNvSpPr/>
          <p:nvPr/>
        </p:nvSpPr>
        <p:spPr>
          <a:xfrm>
            <a:off x="246063" y="532606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99" name="Line 81"/>
          <p:cNvSpPr/>
          <p:nvPr/>
        </p:nvSpPr>
        <p:spPr>
          <a:xfrm>
            <a:off x="246063" y="518795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0" name="Line 82"/>
          <p:cNvSpPr/>
          <p:nvPr/>
        </p:nvSpPr>
        <p:spPr>
          <a:xfrm>
            <a:off x="246063" y="504031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1" name="Line 83"/>
          <p:cNvSpPr/>
          <p:nvPr/>
        </p:nvSpPr>
        <p:spPr>
          <a:xfrm>
            <a:off x="246063" y="49022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2" name="Line 84"/>
          <p:cNvSpPr/>
          <p:nvPr/>
        </p:nvSpPr>
        <p:spPr>
          <a:xfrm>
            <a:off x="246063" y="475456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3" name="Line 85"/>
          <p:cNvSpPr/>
          <p:nvPr/>
        </p:nvSpPr>
        <p:spPr>
          <a:xfrm>
            <a:off x="246063" y="461486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4" name="Line 86"/>
          <p:cNvSpPr/>
          <p:nvPr/>
        </p:nvSpPr>
        <p:spPr>
          <a:xfrm>
            <a:off x="246063" y="447675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5" name="Line 87"/>
          <p:cNvSpPr/>
          <p:nvPr/>
        </p:nvSpPr>
        <p:spPr>
          <a:xfrm>
            <a:off x="246063" y="432911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6" name="Line 88"/>
          <p:cNvSpPr/>
          <p:nvPr/>
        </p:nvSpPr>
        <p:spPr>
          <a:xfrm>
            <a:off x="246063" y="41910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7" name="Line 89"/>
          <p:cNvSpPr/>
          <p:nvPr/>
        </p:nvSpPr>
        <p:spPr>
          <a:xfrm>
            <a:off x="246063" y="40513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8" name="Line 90"/>
          <p:cNvSpPr/>
          <p:nvPr/>
        </p:nvSpPr>
        <p:spPr>
          <a:xfrm>
            <a:off x="246063" y="3903663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09" name="Line 91"/>
          <p:cNvSpPr/>
          <p:nvPr/>
        </p:nvSpPr>
        <p:spPr>
          <a:xfrm>
            <a:off x="246063" y="376555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0" name="Line 92"/>
          <p:cNvSpPr/>
          <p:nvPr/>
        </p:nvSpPr>
        <p:spPr>
          <a:xfrm>
            <a:off x="246063" y="3627438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1" name="Line 93"/>
          <p:cNvSpPr/>
          <p:nvPr/>
        </p:nvSpPr>
        <p:spPr>
          <a:xfrm>
            <a:off x="246063" y="34798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2" name="Line 94"/>
          <p:cNvSpPr/>
          <p:nvPr/>
        </p:nvSpPr>
        <p:spPr>
          <a:xfrm>
            <a:off x="246063" y="33401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3" name="Line 95"/>
          <p:cNvSpPr/>
          <p:nvPr/>
        </p:nvSpPr>
        <p:spPr>
          <a:xfrm>
            <a:off x="246063" y="3201988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4" name="Line 96"/>
          <p:cNvSpPr/>
          <p:nvPr/>
        </p:nvSpPr>
        <p:spPr>
          <a:xfrm>
            <a:off x="246063" y="305435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5" name="Line 97"/>
          <p:cNvSpPr/>
          <p:nvPr/>
        </p:nvSpPr>
        <p:spPr>
          <a:xfrm>
            <a:off x="246063" y="2916238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6" name="Line 98"/>
          <p:cNvSpPr/>
          <p:nvPr/>
        </p:nvSpPr>
        <p:spPr>
          <a:xfrm>
            <a:off x="246063" y="27686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7" name="Line 99"/>
          <p:cNvSpPr/>
          <p:nvPr/>
        </p:nvSpPr>
        <p:spPr>
          <a:xfrm>
            <a:off x="246063" y="262890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8" name="Line 100"/>
          <p:cNvSpPr/>
          <p:nvPr/>
        </p:nvSpPr>
        <p:spPr>
          <a:xfrm>
            <a:off x="246063" y="2490788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19" name="Line 101"/>
          <p:cNvSpPr/>
          <p:nvPr/>
        </p:nvSpPr>
        <p:spPr>
          <a:xfrm>
            <a:off x="246063" y="2343150"/>
            <a:ext cx="36512" cy="1588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0" name="Line 102"/>
          <p:cNvSpPr/>
          <p:nvPr/>
        </p:nvSpPr>
        <p:spPr>
          <a:xfrm>
            <a:off x="246063" y="2205038"/>
            <a:ext cx="36512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1" name="Line 103"/>
          <p:cNvSpPr/>
          <p:nvPr/>
        </p:nvSpPr>
        <p:spPr>
          <a:xfrm>
            <a:off x="282575" y="575151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2" name="Rectangle 105"/>
          <p:cNvSpPr/>
          <p:nvPr/>
        </p:nvSpPr>
        <p:spPr>
          <a:xfrm>
            <a:off x="3578543" y="1539875"/>
            <a:ext cx="2599690" cy="29210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900" b="1" dirty="0">
                <a:solidFill>
                  <a:srgbClr val="000000"/>
                </a:solidFill>
                <a:latin typeface="Arial" panose="020B0604020202020204" pitchFamily="34" charset="0"/>
              </a:rPr>
              <a:t>SALES FOR 2004</a:t>
            </a:r>
            <a:r>
              <a:rPr lang="en-MY" sz="1900" b="1" dirty="0">
                <a:solidFill>
                  <a:srgbClr val="000000"/>
                </a:solidFill>
                <a:latin typeface="Arial" panose="020B0604020202020204" pitchFamily="34" charset="0"/>
              </a:rPr>
              <a:t>-2017</a:t>
            </a:r>
          </a:p>
        </p:txBody>
      </p:sp>
      <p:grpSp>
        <p:nvGrpSpPr>
          <p:cNvPr id="6223" name="Group 198"/>
          <p:cNvGrpSpPr/>
          <p:nvPr/>
        </p:nvGrpSpPr>
        <p:grpSpPr>
          <a:xfrm>
            <a:off x="8942388" y="2297113"/>
            <a:ext cx="314325" cy="3494087"/>
            <a:chOff x="5762" y="1447"/>
            <a:chExt cx="198" cy="2201"/>
          </a:xfrm>
        </p:grpSpPr>
        <p:sp>
          <p:nvSpPr>
            <p:cNvPr id="6275" name="Rectangle 107"/>
            <p:cNvSpPr/>
            <p:nvPr/>
          </p:nvSpPr>
          <p:spPr>
            <a:xfrm>
              <a:off x="5827" y="3552"/>
              <a:ext cx="4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76" name="Rectangle 108"/>
            <p:cNvSpPr/>
            <p:nvPr/>
          </p:nvSpPr>
          <p:spPr>
            <a:xfrm>
              <a:off x="5827" y="3459"/>
              <a:ext cx="4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77" name="Rectangle 109"/>
            <p:cNvSpPr/>
            <p:nvPr/>
          </p:nvSpPr>
          <p:spPr>
            <a:xfrm>
              <a:off x="5827" y="3371"/>
              <a:ext cx="4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6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78" name="Rectangle 110"/>
            <p:cNvSpPr/>
            <p:nvPr/>
          </p:nvSpPr>
          <p:spPr>
            <a:xfrm>
              <a:off x="5827" y="3284"/>
              <a:ext cx="4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8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79" name="Rectangle 111"/>
            <p:cNvSpPr/>
            <p:nvPr/>
          </p:nvSpPr>
          <p:spPr>
            <a:xfrm>
              <a:off x="5774" y="3191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10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0" name="Rectangle 112"/>
            <p:cNvSpPr/>
            <p:nvPr/>
          </p:nvSpPr>
          <p:spPr>
            <a:xfrm>
              <a:off x="5774" y="3104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12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1" name="Rectangle 113"/>
            <p:cNvSpPr/>
            <p:nvPr/>
          </p:nvSpPr>
          <p:spPr>
            <a:xfrm>
              <a:off x="5774" y="3011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14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2" name="Rectangle 114"/>
            <p:cNvSpPr/>
            <p:nvPr/>
          </p:nvSpPr>
          <p:spPr>
            <a:xfrm>
              <a:off x="5774" y="2923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16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3" name="Rectangle 115"/>
            <p:cNvSpPr/>
            <p:nvPr/>
          </p:nvSpPr>
          <p:spPr>
            <a:xfrm>
              <a:off x="5774" y="2836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18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4" name="Rectangle 116"/>
            <p:cNvSpPr/>
            <p:nvPr/>
          </p:nvSpPr>
          <p:spPr>
            <a:xfrm>
              <a:off x="5774" y="2743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20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5" name="Rectangle 117"/>
            <p:cNvSpPr/>
            <p:nvPr/>
          </p:nvSpPr>
          <p:spPr>
            <a:xfrm>
              <a:off x="5774" y="2656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22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6" name="Rectangle 118"/>
            <p:cNvSpPr/>
            <p:nvPr/>
          </p:nvSpPr>
          <p:spPr>
            <a:xfrm>
              <a:off x="5764" y="2568"/>
              <a:ext cx="10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24,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7" name="Rectangle 119"/>
            <p:cNvSpPr/>
            <p:nvPr/>
          </p:nvSpPr>
          <p:spPr>
            <a:xfrm>
              <a:off x="5774" y="2475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26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8" name="Rectangle 120"/>
            <p:cNvSpPr/>
            <p:nvPr/>
          </p:nvSpPr>
          <p:spPr>
            <a:xfrm>
              <a:off x="5774" y="2388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28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89" name="Rectangle 121"/>
            <p:cNvSpPr/>
            <p:nvPr/>
          </p:nvSpPr>
          <p:spPr>
            <a:xfrm>
              <a:off x="5774" y="2301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30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0" name="Rectangle 122"/>
            <p:cNvSpPr/>
            <p:nvPr/>
          </p:nvSpPr>
          <p:spPr>
            <a:xfrm>
              <a:off x="5774" y="2208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32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1" name="Rectangle 123"/>
            <p:cNvSpPr/>
            <p:nvPr/>
          </p:nvSpPr>
          <p:spPr>
            <a:xfrm>
              <a:off x="5774" y="2120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34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2" name="Rectangle 124"/>
            <p:cNvSpPr/>
            <p:nvPr/>
          </p:nvSpPr>
          <p:spPr>
            <a:xfrm>
              <a:off x="5774" y="2033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36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3" name="Rectangle 125"/>
            <p:cNvSpPr/>
            <p:nvPr/>
          </p:nvSpPr>
          <p:spPr>
            <a:xfrm>
              <a:off x="5774" y="1940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38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4" name="Rectangle 126"/>
            <p:cNvSpPr/>
            <p:nvPr/>
          </p:nvSpPr>
          <p:spPr>
            <a:xfrm>
              <a:off x="5774" y="1853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40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5" name="Rectangle 127"/>
            <p:cNvSpPr/>
            <p:nvPr/>
          </p:nvSpPr>
          <p:spPr>
            <a:xfrm>
              <a:off x="5774" y="1760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42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6" name="Rectangle 128"/>
            <p:cNvSpPr/>
            <p:nvPr/>
          </p:nvSpPr>
          <p:spPr>
            <a:xfrm>
              <a:off x="5774" y="1672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44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7" name="Rectangle 129"/>
            <p:cNvSpPr/>
            <p:nvPr/>
          </p:nvSpPr>
          <p:spPr>
            <a:xfrm>
              <a:off x="5774" y="1585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46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8" name="Rectangle 130"/>
            <p:cNvSpPr/>
            <p:nvPr/>
          </p:nvSpPr>
          <p:spPr>
            <a:xfrm>
              <a:off x="5774" y="1492"/>
              <a:ext cx="8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000" b="1" dirty="0">
                  <a:solidFill>
                    <a:srgbClr val="000000"/>
                  </a:solidFill>
                  <a:latin typeface="Small Fonts"/>
                </a:rPr>
                <a:t>48</a:t>
              </a: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99" name="Rectangle 131"/>
            <p:cNvSpPr/>
            <p:nvPr/>
          </p:nvSpPr>
          <p:spPr>
            <a:xfrm>
              <a:off x="5960" y="1447"/>
              <a:ext cx="0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10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300" name="Rectangle 132"/>
            <p:cNvSpPr/>
            <p:nvPr/>
          </p:nvSpPr>
          <p:spPr>
            <a:xfrm rot="-5400000">
              <a:off x="5647" y="2426"/>
              <a:ext cx="230" cy="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0" tIns="0" rIns="0" bIns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224" name="Line 135"/>
          <p:cNvSpPr/>
          <p:nvPr/>
        </p:nvSpPr>
        <p:spPr>
          <a:xfrm>
            <a:off x="282575" y="5751513"/>
            <a:ext cx="8528050" cy="15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5" name="Line 137"/>
          <p:cNvSpPr/>
          <p:nvPr/>
        </p:nvSpPr>
        <p:spPr>
          <a:xfrm>
            <a:off x="28257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6" name="Line 138"/>
          <p:cNvSpPr/>
          <p:nvPr/>
        </p:nvSpPr>
        <p:spPr>
          <a:xfrm>
            <a:off x="849313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7" name="Line 139"/>
          <p:cNvSpPr/>
          <p:nvPr/>
        </p:nvSpPr>
        <p:spPr>
          <a:xfrm>
            <a:off x="1416050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8" name="Line 140"/>
          <p:cNvSpPr/>
          <p:nvPr/>
        </p:nvSpPr>
        <p:spPr>
          <a:xfrm>
            <a:off x="198437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29" name="Line 141"/>
          <p:cNvSpPr/>
          <p:nvPr/>
        </p:nvSpPr>
        <p:spPr>
          <a:xfrm>
            <a:off x="256222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0" name="Line 142"/>
          <p:cNvSpPr/>
          <p:nvPr/>
        </p:nvSpPr>
        <p:spPr>
          <a:xfrm>
            <a:off x="3128963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1" name="Line 143"/>
          <p:cNvSpPr/>
          <p:nvPr/>
        </p:nvSpPr>
        <p:spPr>
          <a:xfrm>
            <a:off x="3695700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2" name="Line 144"/>
          <p:cNvSpPr/>
          <p:nvPr/>
        </p:nvSpPr>
        <p:spPr>
          <a:xfrm>
            <a:off x="426402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3" name="Line 145"/>
          <p:cNvSpPr/>
          <p:nvPr/>
        </p:nvSpPr>
        <p:spPr>
          <a:xfrm>
            <a:off x="4830763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4" name="Line 146"/>
          <p:cNvSpPr/>
          <p:nvPr/>
        </p:nvSpPr>
        <p:spPr>
          <a:xfrm>
            <a:off x="5397500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5" name="Line 147"/>
          <p:cNvSpPr/>
          <p:nvPr/>
        </p:nvSpPr>
        <p:spPr>
          <a:xfrm>
            <a:off x="5964238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6" name="Line 148"/>
          <p:cNvSpPr/>
          <p:nvPr/>
        </p:nvSpPr>
        <p:spPr>
          <a:xfrm>
            <a:off x="653097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7" name="Line 149"/>
          <p:cNvSpPr/>
          <p:nvPr/>
        </p:nvSpPr>
        <p:spPr>
          <a:xfrm>
            <a:off x="7110413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8" name="Line 150"/>
          <p:cNvSpPr/>
          <p:nvPr/>
        </p:nvSpPr>
        <p:spPr>
          <a:xfrm>
            <a:off x="7677150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39" name="Line 151"/>
          <p:cNvSpPr/>
          <p:nvPr/>
        </p:nvSpPr>
        <p:spPr>
          <a:xfrm>
            <a:off x="8243888" y="5751513"/>
            <a:ext cx="1587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0" name="Line 152"/>
          <p:cNvSpPr/>
          <p:nvPr/>
        </p:nvSpPr>
        <p:spPr>
          <a:xfrm>
            <a:off x="8810625" y="5751513"/>
            <a:ext cx="1588" cy="230187"/>
          </a:xfrm>
          <a:prstGeom prst="line">
            <a:avLst/>
          </a:prstGeom>
          <a:ln w="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41" name="Rectangle 155"/>
          <p:cNvSpPr/>
          <p:nvPr/>
        </p:nvSpPr>
        <p:spPr>
          <a:xfrm>
            <a:off x="400050" y="5908675"/>
            <a:ext cx="1651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58,231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2" name="Rectangle 156"/>
          <p:cNvSpPr/>
          <p:nvPr/>
        </p:nvSpPr>
        <p:spPr>
          <a:xfrm>
            <a:off x="947738" y="5908675"/>
            <a:ext cx="1905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560,246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3" name="Rectangle 157"/>
          <p:cNvSpPr/>
          <p:nvPr/>
        </p:nvSpPr>
        <p:spPr>
          <a:xfrm>
            <a:off x="1454150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1,221,871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4" name="Rectangle 158"/>
          <p:cNvSpPr/>
          <p:nvPr/>
        </p:nvSpPr>
        <p:spPr>
          <a:xfrm>
            <a:off x="2033588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2,404,430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5" name="Rectangle 159"/>
          <p:cNvSpPr/>
          <p:nvPr/>
        </p:nvSpPr>
        <p:spPr>
          <a:xfrm>
            <a:off x="2611438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3,633,816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6" name="Rectangle 160"/>
          <p:cNvSpPr/>
          <p:nvPr/>
        </p:nvSpPr>
        <p:spPr>
          <a:xfrm>
            <a:off x="3178175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6,831,536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7" name="Rectangle 161"/>
          <p:cNvSpPr/>
          <p:nvPr/>
        </p:nvSpPr>
        <p:spPr>
          <a:xfrm>
            <a:off x="3744913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8,984,470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8" name="Rectangle 162"/>
          <p:cNvSpPr/>
          <p:nvPr/>
        </p:nvSpPr>
        <p:spPr>
          <a:xfrm>
            <a:off x="4275138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14,086,507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49" name="Rectangle 163"/>
          <p:cNvSpPr/>
          <p:nvPr/>
        </p:nvSpPr>
        <p:spPr>
          <a:xfrm>
            <a:off x="4879975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9,537,648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0" name="Rectangle 164"/>
          <p:cNvSpPr/>
          <p:nvPr/>
        </p:nvSpPr>
        <p:spPr>
          <a:xfrm>
            <a:off x="5410200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16,500,000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1" name="Rectangle 165"/>
          <p:cNvSpPr/>
          <p:nvPr/>
        </p:nvSpPr>
        <p:spPr>
          <a:xfrm>
            <a:off x="5964238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18,931,421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2" name="Rectangle 166"/>
          <p:cNvSpPr/>
          <p:nvPr/>
        </p:nvSpPr>
        <p:spPr>
          <a:xfrm>
            <a:off x="6554788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20,940,823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3" name="Rectangle 167"/>
          <p:cNvSpPr/>
          <p:nvPr/>
        </p:nvSpPr>
        <p:spPr>
          <a:xfrm>
            <a:off x="7134225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29,000,000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4" name="Rectangle 168"/>
          <p:cNvSpPr/>
          <p:nvPr/>
        </p:nvSpPr>
        <p:spPr>
          <a:xfrm>
            <a:off x="7726363" y="5908675"/>
            <a:ext cx="228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36,000,000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5" name="Rectangle 169"/>
          <p:cNvSpPr/>
          <p:nvPr/>
        </p:nvSpPr>
        <p:spPr>
          <a:xfrm>
            <a:off x="8267700" y="5908675"/>
            <a:ext cx="2540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 46,800,000 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6" name="Rectangle 170"/>
          <p:cNvSpPr/>
          <p:nvPr/>
        </p:nvSpPr>
        <p:spPr>
          <a:xfrm>
            <a:off x="460375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1990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7" name="Rectangle 171"/>
          <p:cNvSpPr/>
          <p:nvPr/>
        </p:nvSpPr>
        <p:spPr>
          <a:xfrm>
            <a:off x="1016000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1991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8" name="Rectangle 172"/>
          <p:cNvSpPr/>
          <p:nvPr/>
        </p:nvSpPr>
        <p:spPr>
          <a:xfrm>
            <a:off x="1595438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1992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59" name="Rectangle 173"/>
          <p:cNvSpPr/>
          <p:nvPr/>
        </p:nvSpPr>
        <p:spPr>
          <a:xfrm>
            <a:off x="2162175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1993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0" name="Rectangle 174"/>
          <p:cNvSpPr/>
          <p:nvPr/>
        </p:nvSpPr>
        <p:spPr>
          <a:xfrm>
            <a:off x="2740025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1994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1" name="Rectangle 175"/>
          <p:cNvSpPr/>
          <p:nvPr/>
        </p:nvSpPr>
        <p:spPr>
          <a:xfrm>
            <a:off x="3308350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1995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2" name="Rectangle 176"/>
          <p:cNvSpPr/>
          <p:nvPr/>
        </p:nvSpPr>
        <p:spPr>
          <a:xfrm>
            <a:off x="3875088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1996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3" name="Rectangle 177"/>
          <p:cNvSpPr/>
          <p:nvPr/>
        </p:nvSpPr>
        <p:spPr>
          <a:xfrm>
            <a:off x="4441825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1997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4" name="Rectangle 178"/>
          <p:cNvSpPr/>
          <p:nvPr/>
        </p:nvSpPr>
        <p:spPr>
          <a:xfrm>
            <a:off x="5008563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1998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5" name="Rectangle 179"/>
          <p:cNvSpPr/>
          <p:nvPr/>
        </p:nvSpPr>
        <p:spPr>
          <a:xfrm>
            <a:off x="5575300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1999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6" name="Rectangle 180"/>
          <p:cNvSpPr/>
          <p:nvPr/>
        </p:nvSpPr>
        <p:spPr>
          <a:xfrm>
            <a:off x="6142038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2000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7" name="Rectangle 181"/>
          <p:cNvSpPr/>
          <p:nvPr/>
        </p:nvSpPr>
        <p:spPr>
          <a:xfrm>
            <a:off x="6708775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2001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8" name="Rectangle 182"/>
          <p:cNvSpPr/>
          <p:nvPr/>
        </p:nvSpPr>
        <p:spPr>
          <a:xfrm>
            <a:off x="7288213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2002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69" name="Rectangle 183"/>
          <p:cNvSpPr/>
          <p:nvPr/>
        </p:nvSpPr>
        <p:spPr>
          <a:xfrm>
            <a:off x="7854950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2003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70" name="Rectangle 184"/>
          <p:cNvSpPr/>
          <p:nvPr/>
        </p:nvSpPr>
        <p:spPr>
          <a:xfrm>
            <a:off x="8421688" y="5778500"/>
            <a:ext cx="101600" cy="6032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400" dirty="0">
                <a:solidFill>
                  <a:srgbClr val="000000"/>
                </a:solidFill>
                <a:latin typeface="Small Fonts"/>
              </a:rPr>
              <a:t>2004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6271" name="Text Box 188"/>
          <p:cNvSpPr txBox="1"/>
          <p:nvPr/>
        </p:nvSpPr>
        <p:spPr>
          <a:xfrm>
            <a:off x="228600" y="5775325"/>
            <a:ext cx="9448800" cy="39878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2004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2005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2006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2007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2008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2009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2010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2011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2012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2013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20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14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20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15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 20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16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20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17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20</a:t>
            </a:r>
            <a:r>
              <a:rPr lang="en-MY"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18</a:t>
            </a: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</a:t>
            </a:r>
          </a:p>
        </p:txBody>
      </p:sp>
      <p:sp>
        <p:nvSpPr>
          <p:cNvPr id="6272" name="Text Box 189"/>
          <p:cNvSpPr txBox="1"/>
          <p:nvPr/>
        </p:nvSpPr>
        <p:spPr>
          <a:xfrm rot="-5400000">
            <a:off x="7345363" y="3854450"/>
            <a:ext cx="23780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2400" b="1" dirty="0">
                <a:latin typeface="Times New Roman" panose="02020603050405020304" pitchFamily="18" charset="0"/>
              </a:rPr>
              <a:t>F O R E C A S T</a:t>
            </a:r>
          </a:p>
        </p:txBody>
      </p:sp>
      <p:sp>
        <p:nvSpPr>
          <p:cNvPr id="6273" name="Text Box 191"/>
          <p:cNvSpPr txBox="1"/>
          <p:nvPr/>
        </p:nvSpPr>
        <p:spPr>
          <a:xfrm>
            <a:off x="8686800" y="5851525"/>
            <a:ext cx="762000" cy="2444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SALES</a:t>
            </a:r>
          </a:p>
        </p:txBody>
      </p:sp>
      <p:sp>
        <p:nvSpPr>
          <p:cNvPr id="6274" name="Text Box 201"/>
          <p:cNvSpPr txBox="1"/>
          <p:nvPr/>
        </p:nvSpPr>
        <p:spPr>
          <a:xfrm>
            <a:off x="8807450" y="2133600"/>
            <a:ext cx="374650" cy="427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rgbClr val="000000"/>
                </a:solidFill>
                <a:latin typeface="Small Fonts"/>
              </a:rPr>
              <a:t>  50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rgbClr val="000000"/>
              </a:solidFill>
              <a:latin typeface="Small Font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14"/>
          <p:cNvSpPr>
            <a:spLocks noTextEdit="1"/>
          </p:cNvSpPr>
          <p:nvPr/>
        </p:nvSpPr>
        <p:spPr>
          <a:xfrm>
            <a:off x="2209800" y="304800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chemeClr val="bg1"/>
              </a:extrusionClr>
            </a:sp3d>
          </a:bodyPr>
          <a:lstStyle/>
          <a:p>
            <a:pPr algn="ctr"/>
            <a:r>
              <a:rPr lang="en-US" sz="3600" b="1" normalizeH="1">
                <a:gradFill rotWithShape="1">
                  <a:gsLst>
                    <a:gs pos="0">
                      <a:schemeClr val="bg1"/>
                    </a:gs>
                    <a:gs pos="50000">
                      <a:schemeClr val="tx2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Allegro BT" charset="0"/>
                <a:ea typeface="Allegro BT" charset="0"/>
              </a:rPr>
              <a:t>                </a:t>
            </a:r>
          </a:p>
        </p:txBody>
      </p:sp>
      <p:grpSp>
        <p:nvGrpSpPr>
          <p:cNvPr id="7171" name="Group 106"/>
          <p:cNvGrpSpPr/>
          <p:nvPr/>
        </p:nvGrpSpPr>
        <p:grpSpPr>
          <a:xfrm>
            <a:off x="0" y="990600"/>
            <a:ext cx="9829800" cy="336550"/>
            <a:chOff x="0" y="844"/>
            <a:chExt cx="6192" cy="212"/>
          </a:xfrm>
        </p:grpSpPr>
        <p:sp>
          <p:nvSpPr>
            <p:cNvPr id="7288" name="Rectangle 90"/>
            <p:cNvSpPr/>
            <p:nvPr/>
          </p:nvSpPr>
          <p:spPr>
            <a:xfrm>
              <a:off x="0" y="864"/>
              <a:ext cx="288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289" name="Text Box 92"/>
            <p:cNvSpPr txBox="1"/>
            <p:nvPr/>
          </p:nvSpPr>
          <p:spPr>
            <a:xfrm>
              <a:off x="0" y="844"/>
              <a:ext cx="30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NO</a:t>
              </a:r>
            </a:p>
          </p:txBody>
        </p:sp>
        <p:sp>
          <p:nvSpPr>
            <p:cNvPr id="7290" name="Rectangle 93"/>
            <p:cNvSpPr/>
            <p:nvPr/>
          </p:nvSpPr>
          <p:spPr>
            <a:xfrm>
              <a:off x="432" y="864"/>
              <a:ext cx="768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291" name="Text Box 94"/>
            <p:cNvSpPr txBox="1"/>
            <p:nvPr/>
          </p:nvSpPr>
          <p:spPr>
            <a:xfrm>
              <a:off x="531" y="844"/>
              <a:ext cx="477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YEAR</a:t>
              </a:r>
            </a:p>
          </p:txBody>
        </p:sp>
        <p:sp>
          <p:nvSpPr>
            <p:cNvPr id="7292" name="Rectangle 95"/>
            <p:cNvSpPr/>
            <p:nvPr/>
          </p:nvSpPr>
          <p:spPr>
            <a:xfrm>
              <a:off x="1296" y="864"/>
              <a:ext cx="480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293" name="Text Box 96"/>
            <p:cNvSpPr txBox="1"/>
            <p:nvPr/>
          </p:nvSpPr>
          <p:spPr>
            <a:xfrm>
              <a:off x="1344" y="844"/>
              <a:ext cx="371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17</a:t>
              </a:r>
            </a:p>
          </p:txBody>
        </p:sp>
        <p:sp>
          <p:nvSpPr>
            <p:cNvPr id="7294" name="Rectangle 97"/>
            <p:cNvSpPr/>
            <p:nvPr/>
          </p:nvSpPr>
          <p:spPr>
            <a:xfrm>
              <a:off x="1824" y="864"/>
              <a:ext cx="1200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7295" name="Text Box 98"/>
            <p:cNvSpPr txBox="1"/>
            <p:nvPr/>
          </p:nvSpPr>
          <p:spPr>
            <a:xfrm>
              <a:off x="2252" y="844"/>
              <a:ext cx="37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18</a:t>
              </a:r>
            </a:p>
          </p:txBody>
        </p:sp>
        <p:sp>
          <p:nvSpPr>
            <p:cNvPr id="7296" name="Rectangle 99"/>
            <p:cNvSpPr/>
            <p:nvPr/>
          </p:nvSpPr>
          <p:spPr>
            <a:xfrm>
              <a:off x="3072" y="864"/>
              <a:ext cx="1152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19</a:t>
              </a:r>
            </a:p>
          </p:txBody>
        </p:sp>
        <p:sp>
          <p:nvSpPr>
            <p:cNvPr id="7297" name="Rectangle 100"/>
            <p:cNvSpPr/>
            <p:nvPr/>
          </p:nvSpPr>
          <p:spPr>
            <a:xfrm>
              <a:off x="4272" y="864"/>
              <a:ext cx="768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7298" name="Rectangle 101"/>
            <p:cNvSpPr/>
            <p:nvPr/>
          </p:nvSpPr>
          <p:spPr>
            <a:xfrm>
              <a:off x="5088" y="864"/>
              <a:ext cx="528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21</a:t>
              </a:r>
            </a:p>
          </p:txBody>
        </p:sp>
        <p:sp>
          <p:nvSpPr>
            <p:cNvPr id="7299" name="Rectangle 102"/>
            <p:cNvSpPr/>
            <p:nvPr/>
          </p:nvSpPr>
          <p:spPr>
            <a:xfrm>
              <a:off x="5664" y="864"/>
              <a:ext cx="528" cy="144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20</a:t>
              </a:r>
              <a:r>
                <a:rPr lang="en-MY" sz="1600" b="1" dirty="0">
                  <a:solidFill>
                    <a:schemeClr val="bg2"/>
                  </a:solidFill>
                  <a:latin typeface="Times New Roman" panose="02020603050405020304" pitchFamily="18" charset="0"/>
                </a:rPr>
                <a:t>22</a:t>
              </a:r>
            </a:p>
          </p:txBody>
        </p:sp>
      </p:grpSp>
      <p:sp>
        <p:nvSpPr>
          <p:cNvPr id="7172" name="Rectangle 104"/>
          <p:cNvSpPr/>
          <p:nvPr/>
        </p:nvSpPr>
        <p:spPr>
          <a:xfrm>
            <a:off x="0" y="1447800"/>
            <a:ext cx="1905000" cy="54102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73" name="Text Box 105"/>
          <p:cNvSpPr txBox="1"/>
          <p:nvPr/>
        </p:nvSpPr>
        <p:spPr>
          <a:xfrm>
            <a:off x="12700" y="1470025"/>
            <a:ext cx="2027238" cy="5632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Sales ( RM Million)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2"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Machine Age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2"/>
            </a:pPr>
            <a:r>
              <a:rPr sz="1200" b="1" u="sng" dirty="0">
                <a:solidFill>
                  <a:srgbClr val="003399"/>
                </a:solidFill>
                <a:latin typeface="Times New Roman" panose="02020603050405020304" pitchFamily="18" charset="0"/>
              </a:rPr>
              <a:t>Customer Base</a:t>
            </a:r>
            <a:endParaRPr sz="12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USA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JAPAN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EUROPE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OTHERS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4"/>
            </a:pPr>
            <a:r>
              <a:rPr sz="1200" b="1" u="sng" dirty="0">
                <a:solidFill>
                  <a:srgbClr val="003399"/>
                </a:solidFill>
                <a:latin typeface="Times New Roman" panose="02020603050405020304" pitchFamily="18" charset="0"/>
              </a:rPr>
              <a:t>Product Base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Automotive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Tools  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Opto-electronics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Telecommunications 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Audio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Electronic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Medical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</a:t>
            </a: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OEM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Others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5"/>
            </a:pP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SEC&gt; PROCESS/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TECHNOLOGY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6"/>
            </a:pP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INVESTMENT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0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 startAt="7"/>
            </a:pP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TRAINING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	Average ( Hours</a:t>
            </a:r>
            <a:r>
              <a:rPr sz="1200" b="1" dirty="0">
                <a:solidFill>
                  <a:srgbClr val="003399"/>
                </a:solidFill>
                <a:latin typeface="Times New Roman" panose="02020603050405020304" pitchFamily="18" charset="0"/>
              </a:rPr>
              <a:t>)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rgbClr val="00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4" name="Rectangle 107"/>
          <p:cNvSpPr/>
          <p:nvPr/>
        </p:nvSpPr>
        <p:spPr>
          <a:xfrm>
            <a:off x="1981200" y="1447800"/>
            <a:ext cx="9144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75" name="Text Box 108"/>
          <p:cNvSpPr txBox="1"/>
          <p:nvPr/>
        </p:nvSpPr>
        <p:spPr>
          <a:xfrm>
            <a:off x="2079625" y="1408113"/>
            <a:ext cx="717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$ 36,400</a:t>
            </a:r>
          </a:p>
        </p:txBody>
      </p:sp>
      <p:sp>
        <p:nvSpPr>
          <p:cNvPr id="7176" name="Rectangle 109"/>
          <p:cNvSpPr/>
          <p:nvPr/>
        </p:nvSpPr>
        <p:spPr>
          <a:xfrm>
            <a:off x="1981200" y="1828800"/>
            <a:ext cx="9144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77" name="Text Box 110"/>
          <p:cNvSpPr txBox="1"/>
          <p:nvPr/>
        </p:nvSpPr>
        <p:spPr>
          <a:xfrm>
            <a:off x="2555875" y="1828800"/>
            <a:ext cx="415925" cy="274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5.3</a:t>
            </a:r>
          </a:p>
        </p:txBody>
      </p:sp>
      <p:sp>
        <p:nvSpPr>
          <p:cNvPr id="7178" name="Rectangle 111"/>
          <p:cNvSpPr/>
          <p:nvPr/>
        </p:nvSpPr>
        <p:spPr>
          <a:xfrm>
            <a:off x="1981200" y="2209800"/>
            <a:ext cx="9144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79" name="Text Box 112"/>
          <p:cNvSpPr txBox="1"/>
          <p:nvPr/>
        </p:nvSpPr>
        <p:spPr>
          <a:xfrm>
            <a:off x="2559050" y="2209800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16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22</a:t>
            </a:r>
          </a:p>
        </p:txBody>
      </p:sp>
      <p:sp>
        <p:nvSpPr>
          <p:cNvPr id="7180" name="Rectangle 113"/>
          <p:cNvSpPr/>
          <p:nvPr/>
        </p:nvSpPr>
        <p:spPr>
          <a:xfrm>
            <a:off x="2971800" y="1447800"/>
            <a:ext cx="1828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81" name="Rectangle 114"/>
          <p:cNvSpPr/>
          <p:nvPr/>
        </p:nvSpPr>
        <p:spPr>
          <a:xfrm>
            <a:off x="1981200" y="3352800"/>
            <a:ext cx="9144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2" name="Text Box 115"/>
          <p:cNvSpPr txBox="1"/>
          <p:nvPr/>
        </p:nvSpPr>
        <p:spPr>
          <a:xfrm>
            <a:off x="4425950" y="1401763"/>
            <a:ext cx="4508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$ 48</a:t>
            </a:r>
          </a:p>
        </p:txBody>
      </p:sp>
      <p:sp>
        <p:nvSpPr>
          <p:cNvPr id="7183" name="Text Box 116"/>
          <p:cNvSpPr txBox="1"/>
          <p:nvPr/>
        </p:nvSpPr>
        <p:spPr>
          <a:xfrm>
            <a:off x="669925" y="1066800"/>
            <a:ext cx="10064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u="sng" dirty="0">
                <a:solidFill>
                  <a:schemeClr val="bg2"/>
                </a:solidFill>
                <a:latin typeface="Times New Roman" panose="02020603050405020304" pitchFamily="18" charset="0"/>
              </a:rPr>
              <a:t>ACTIVITIES</a:t>
            </a:r>
            <a:r>
              <a:rPr sz="24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7185" name="Rectangle 118"/>
          <p:cNvSpPr/>
          <p:nvPr/>
        </p:nvSpPr>
        <p:spPr>
          <a:xfrm>
            <a:off x="2971800" y="1828800"/>
            <a:ext cx="1828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86" name="Text Box 119"/>
          <p:cNvSpPr txBox="1"/>
          <p:nvPr/>
        </p:nvSpPr>
        <p:spPr>
          <a:xfrm>
            <a:off x="4502150" y="1789113"/>
            <a:ext cx="3746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4.3</a:t>
            </a:r>
          </a:p>
        </p:txBody>
      </p:sp>
      <p:sp>
        <p:nvSpPr>
          <p:cNvPr id="7187" name="Rectangle 120"/>
          <p:cNvSpPr/>
          <p:nvPr/>
        </p:nvSpPr>
        <p:spPr>
          <a:xfrm>
            <a:off x="3048000" y="2209800"/>
            <a:ext cx="18288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88" name="Text Box 121"/>
          <p:cNvSpPr txBox="1"/>
          <p:nvPr/>
        </p:nvSpPr>
        <p:spPr>
          <a:xfrm>
            <a:off x="4540250" y="2225675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7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8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19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25</a:t>
            </a:r>
          </a:p>
        </p:txBody>
      </p:sp>
      <p:sp>
        <p:nvSpPr>
          <p:cNvPr id="7189" name="Rectangle 122"/>
          <p:cNvSpPr/>
          <p:nvPr/>
        </p:nvSpPr>
        <p:spPr>
          <a:xfrm>
            <a:off x="3124200" y="3352800"/>
            <a:ext cx="17526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0" name="Rectangle 123"/>
          <p:cNvSpPr/>
          <p:nvPr/>
        </p:nvSpPr>
        <p:spPr>
          <a:xfrm>
            <a:off x="4953000" y="2209800"/>
            <a:ext cx="17526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1" name="Rectangle 124"/>
          <p:cNvSpPr/>
          <p:nvPr/>
        </p:nvSpPr>
        <p:spPr>
          <a:xfrm>
            <a:off x="4876800" y="1447800"/>
            <a:ext cx="1828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92" name="Rectangle 125"/>
          <p:cNvSpPr/>
          <p:nvPr/>
        </p:nvSpPr>
        <p:spPr>
          <a:xfrm>
            <a:off x="4876800" y="1828800"/>
            <a:ext cx="1828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93" name="Rectangle 126"/>
          <p:cNvSpPr/>
          <p:nvPr/>
        </p:nvSpPr>
        <p:spPr>
          <a:xfrm>
            <a:off x="6858000" y="1447800"/>
            <a:ext cx="11430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$ 75</a:t>
            </a:r>
          </a:p>
        </p:txBody>
      </p:sp>
      <p:sp>
        <p:nvSpPr>
          <p:cNvPr id="7194" name="Rectangle 127"/>
          <p:cNvSpPr/>
          <p:nvPr/>
        </p:nvSpPr>
        <p:spPr>
          <a:xfrm>
            <a:off x="6858000" y="1828800"/>
            <a:ext cx="11430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95" name="Rectangle 128"/>
          <p:cNvSpPr/>
          <p:nvPr/>
        </p:nvSpPr>
        <p:spPr>
          <a:xfrm>
            <a:off x="8077200" y="1447800"/>
            <a:ext cx="9144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$ 90  </a:t>
            </a:r>
          </a:p>
        </p:txBody>
      </p:sp>
      <p:sp>
        <p:nvSpPr>
          <p:cNvPr id="7196" name="Rectangle 130"/>
          <p:cNvSpPr/>
          <p:nvPr/>
        </p:nvSpPr>
        <p:spPr>
          <a:xfrm>
            <a:off x="8077200" y="1828800"/>
            <a:ext cx="9144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97" name="Rectangle 131"/>
          <p:cNvSpPr/>
          <p:nvPr/>
        </p:nvSpPr>
        <p:spPr>
          <a:xfrm>
            <a:off x="9067800" y="1447800"/>
            <a:ext cx="685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$ 108</a:t>
            </a:r>
          </a:p>
        </p:txBody>
      </p:sp>
      <p:sp>
        <p:nvSpPr>
          <p:cNvPr id="7198" name="Rectangle 132"/>
          <p:cNvSpPr/>
          <p:nvPr/>
        </p:nvSpPr>
        <p:spPr>
          <a:xfrm>
            <a:off x="9067800" y="1828800"/>
            <a:ext cx="685800" cy="228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199" name="Text Box 133"/>
          <p:cNvSpPr txBox="1"/>
          <p:nvPr/>
        </p:nvSpPr>
        <p:spPr>
          <a:xfrm>
            <a:off x="6330950" y="1408113"/>
            <a:ext cx="4508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$ 62</a:t>
            </a:r>
          </a:p>
        </p:txBody>
      </p:sp>
      <p:sp>
        <p:nvSpPr>
          <p:cNvPr id="7200" name="Text Box 134"/>
          <p:cNvSpPr txBox="1"/>
          <p:nvPr/>
        </p:nvSpPr>
        <p:spPr>
          <a:xfrm>
            <a:off x="2514600" y="3313113"/>
            <a:ext cx="4508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37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24.6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24.5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6.1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3.5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0.7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0.2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3.3</a:t>
            </a:r>
          </a:p>
        </p:txBody>
      </p:sp>
      <p:sp>
        <p:nvSpPr>
          <p:cNvPr id="7201" name="Text Box 135"/>
          <p:cNvSpPr txBox="1"/>
          <p:nvPr/>
        </p:nvSpPr>
        <p:spPr>
          <a:xfrm>
            <a:off x="4540250" y="3313113"/>
            <a:ext cx="3365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16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02" name="Text Box 137"/>
          <p:cNvSpPr txBox="1"/>
          <p:nvPr/>
        </p:nvSpPr>
        <p:spPr>
          <a:xfrm>
            <a:off x="6407150" y="1789113"/>
            <a:ext cx="3746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4.3</a:t>
            </a:r>
          </a:p>
        </p:txBody>
      </p:sp>
      <p:sp>
        <p:nvSpPr>
          <p:cNvPr id="7203" name="Text Box 138"/>
          <p:cNvSpPr txBox="1"/>
          <p:nvPr/>
        </p:nvSpPr>
        <p:spPr>
          <a:xfrm>
            <a:off x="6445250" y="2209800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10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11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22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28</a:t>
            </a:r>
          </a:p>
        </p:txBody>
      </p:sp>
      <p:sp>
        <p:nvSpPr>
          <p:cNvPr id="7204" name="Rectangle 139"/>
          <p:cNvSpPr/>
          <p:nvPr/>
        </p:nvSpPr>
        <p:spPr>
          <a:xfrm>
            <a:off x="4953000" y="3352800"/>
            <a:ext cx="17526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5" name="Text Box 140"/>
          <p:cNvSpPr txBox="1"/>
          <p:nvPr/>
        </p:nvSpPr>
        <p:spPr>
          <a:xfrm>
            <a:off x="6445250" y="3294063"/>
            <a:ext cx="3365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12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06" name="Text Box 141"/>
          <p:cNvSpPr txBox="1"/>
          <p:nvPr/>
        </p:nvSpPr>
        <p:spPr>
          <a:xfrm>
            <a:off x="7702550" y="1789113"/>
            <a:ext cx="3746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4.7</a:t>
            </a:r>
          </a:p>
        </p:txBody>
      </p:sp>
      <p:sp>
        <p:nvSpPr>
          <p:cNvPr id="7207" name="Rectangle 142"/>
          <p:cNvSpPr/>
          <p:nvPr/>
        </p:nvSpPr>
        <p:spPr>
          <a:xfrm>
            <a:off x="6858000" y="2209800"/>
            <a:ext cx="11430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08" name="Text Box 143"/>
          <p:cNvSpPr txBox="1"/>
          <p:nvPr/>
        </p:nvSpPr>
        <p:spPr>
          <a:xfrm>
            <a:off x="7740650" y="2209800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12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13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24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30</a:t>
            </a:r>
          </a:p>
        </p:txBody>
      </p:sp>
      <p:sp>
        <p:nvSpPr>
          <p:cNvPr id="7209" name="Rectangle 144"/>
          <p:cNvSpPr/>
          <p:nvPr/>
        </p:nvSpPr>
        <p:spPr>
          <a:xfrm>
            <a:off x="6858000" y="3352800"/>
            <a:ext cx="11430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10" name="Text Box 145"/>
          <p:cNvSpPr txBox="1"/>
          <p:nvPr/>
        </p:nvSpPr>
        <p:spPr>
          <a:xfrm>
            <a:off x="7740650" y="3294063"/>
            <a:ext cx="3365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60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12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11" name="Text Box 146"/>
          <p:cNvSpPr txBox="1"/>
          <p:nvPr/>
        </p:nvSpPr>
        <p:spPr>
          <a:xfrm>
            <a:off x="8693150" y="1789113"/>
            <a:ext cx="3746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5.1</a:t>
            </a:r>
          </a:p>
        </p:txBody>
      </p:sp>
      <p:sp>
        <p:nvSpPr>
          <p:cNvPr id="7212" name="Rectangle 147"/>
          <p:cNvSpPr/>
          <p:nvPr/>
        </p:nvSpPr>
        <p:spPr>
          <a:xfrm>
            <a:off x="8077200" y="2209800"/>
            <a:ext cx="9144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13" name="Rectangle 148"/>
          <p:cNvSpPr/>
          <p:nvPr/>
        </p:nvSpPr>
        <p:spPr>
          <a:xfrm>
            <a:off x="9144000" y="2209800"/>
            <a:ext cx="685800" cy="762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14" name="Text Box 149"/>
          <p:cNvSpPr txBox="1"/>
          <p:nvPr/>
        </p:nvSpPr>
        <p:spPr>
          <a:xfrm>
            <a:off x="9448800" y="1782763"/>
            <a:ext cx="3746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5.5</a:t>
            </a:r>
          </a:p>
        </p:txBody>
      </p:sp>
      <p:sp>
        <p:nvSpPr>
          <p:cNvPr id="7215" name="Text Box 150"/>
          <p:cNvSpPr txBox="1"/>
          <p:nvPr/>
        </p:nvSpPr>
        <p:spPr>
          <a:xfrm>
            <a:off x="8731250" y="2209800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14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15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26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32</a:t>
            </a:r>
          </a:p>
        </p:txBody>
      </p:sp>
      <p:sp>
        <p:nvSpPr>
          <p:cNvPr id="7216" name="Text Box 151"/>
          <p:cNvSpPr txBox="1"/>
          <p:nvPr/>
        </p:nvSpPr>
        <p:spPr>
          <a:xfrm>
            <a:off x="9493250" y="2209800"/>
            <a:ext cx="336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14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15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26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32</a:t>
            </a:r>
          </a:p>
        </p:txBody>
      </p:sp>
      <p:sp>
        <p:nvSpPr>
          <p:cNvPr id="7217" name="Rectangle 152"/>
          <p:cNvSpPr/>
          <p:nvPr/>
        </p:nvSpPr>
        <p:spPr>
          <a:xfrm>
            <a:off x="8077200" y="3352800"/>
            <a:ext cx="9144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18" name="Rectangle 153"/>
          <p:cNvSpPr/>
          <p:nvPr/>
        </p:nvSpPr>
        <p:spPr>
          <a:xfrm>
            <a:off x="9067800" y="3352800"/>
            <a:ext cx="685800" cy="1676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12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19" name="Text Box 154"/>
          <p:cNvSpPr txBox="1"/>
          <p:nvPr/>
        </p:nvSpPr>
        <p:spPr>
          <a:xfrm>
            <a:off x="8731250" y="3294063"/>
            <a:ext cx="3365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60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20" name="Text Box 155"/>
          <p:cNvSpPr txBox="1"/>
          <p:nvPr/>
        </p:nvSpPr>
        <p:spPr>
          <a:xfrm>
            <a:off x="9493250" y="3294063"/>
            <a:ext cx="336550" cy="17351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60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18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0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5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7221" name="Rectangle 156"/>
          <p:cNvSpPr/>
          <p:nvPr/>
        </p:nvSpPr>
        <p:spPr>
          <a:xfrm>
            <a:off x="3048000" y="5105400"/>
            <a:ext cx="685800" cy="381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222" name="Rectangle 157"/>
          <p:cNvSpPr/>
          <p:nvPr/>
        </p:nvSpPr>
        <p:spPr>
          <a:xfrm>
            <a:off x="3733800" y="5105400"/>
            <a:ext cx="685800" cy="381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223" name="Rectangle 158"/>
          <p:cNvSpPr/>
          <p:nvPr/>
        </p:nvSpPr>
        <p:spPr>
          <a:xfrm>
            <a:off x="4343400" y="5105400"/>
            <a:ext cx="533400" cy="381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224" name="Rectangle 159"/>
          <p:cNvSpPr/>
          <p:nvPr/>
        </p:nvSpPr>
        <p:spPr>
          <a:xfrm>
            <a:off x="4876800" y="5105400"/>
            <a:ext cx="685800" cy="3810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7225" name="Text Box 160"/>
          <p:cNvSpPr txBox="1"/>
          <p:nvPr/>
        </p:nvSpPr>
        <p:spPr>
          <a:xfrm>
            <a:off x="3082925" y="5118100"/>
            <a:ext cx="727075" cy="3651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Automatic</a:t>
            </a:r>
          </a:p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Spray Line</a:t>
            </a:r>
          </a:p>
        </p:txBody>
      </p:sp>
      <p:sp>
        <p:nvSpPr>
          <p:cNvPr id="7226" name="Text Box 163"/>
          <p:cNvSpPr txBox="1"/>
          <p:nvPr/>
        </p:nvSpPr>
        <p:spPr>
          <a:xfrm>
            <a:off x="3638550" y="5105400"/>
            <a:ext cx="773113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 Color /Thin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Wall Mould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Making</a:t>
            </a:r>
          </a:p>
        </p:txBody>
      </p:sp>
      <p:sp>
        <p:nvSpPr>
          <p:cNvPr id="7227" name="Text Box 164"/>
          <p:cNvSpPr txBox="1"/>
          <p:nvPr/>
        </p:nvSpPr>
        <p:spPr>
          <a:xfrm>
            <a:off x="4311650" y="5105400"/>
            <a:ext cx="6413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EMI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Shielding</a:t>
            </a:r>
          </a:p>
        </p:txBody>
      </p:sp>
      <p:sp>
        <p:nvSpPr>
          <p:cNvPr id="7228" name="Text Box 165"/>
          <p:cNvSpPr txBox="1"/>
          <p:nvPr/>
        </p:nvSpPr>
        <p:spPr>
          <a:xfrm>
            <a:off x="4919663" y="5089525"/>
            <a:ext cx="66357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Laser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0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Marking</a:t>
            </a:r>
          </a:p>
        </p:txBody>
      </p:sp>
      <p:graphicFrame>
        <p:nvGraphicFramePr>
          <p:cNvPr id="193751" name="Group 215"/>
          <p:cNvGraphicFramePr>
            <a:graphicFrameLocks noGrp="1"/>
          </p:cNvGraphicFramePr>
          <p:nvPr/>
        </p:nvGraphicFramePr>
        <p:xfrm>
          <a:off x="2743200" y="5562600"/>
          <a:ext cx="5638800" cy="517956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</a:endParaRPr>
                    </a:p>
                  </a:txBody>
                  <a:tcPr marT="45618" marB="456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7249" name="Text Box 216"/>
          <p:cNvSpPr txBox="1"/>
          <p:nvPr/>
        </p:nvSpPr>
        <p:spPr>
          <a:xfrm>
            <a:off x="2743200" y="6096000"/>
            <a:ext cx="6096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0" name="Text Box 217"/>
          <p:cNvSpPr txBox="1"/>
          <p:nvPr/>
        </p:nvSpPr>
        <p:spPr>
          <a:xfrm>
            <a:off x="3962400" y="6096000"/>
            <a:ext cx="6096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1" name="Text Box 218"/>
          <p:cNvSpPr txBox="1"/>
          <p:nvPr/>
        </p:nvSpPr>
        <p:spPr>
          <a:xfrm>
            <a:off x="5181600" y="6096000"/>
            <a:ext cx="8382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2" name="Text Box 220"/>
          <p:cNvSpPr txBox="1"/>
          <p:nvPr/>
        </p:nvSpPr>
        <p:spPr>
          <a:xfrm>
            <a:off x="6019800" y="6096000"/>
            <a:ext cx="7620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3" name="Text Box 221"/>
          <p:cNvSpPr txBox="1"/>
          <p:nvPr/>
        </p:nvSpPr>
        <p:spPr>
          <a:xfrm>
            <a:off x="7315200" y="6096000"/>
            <a:ext cx="10668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4" name="Text Box 222"/>
          <p:cNvSpPr txBox="1"/>
          <p:nvPr/>
        </p:nvSpPr>
        <p:spPr>
          <a:xfrm>
            <a:off x="6781800" y="6096000"/>
            <a:ext cx="6096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55" name="Text Box 223"/>
          <p:cNvSpPr txBox="1"/>
          <p:nvPr/>
        </p:nvSpPr>
        <p:spPr>
          <a:xfrm>
            <a:off x="2667000" y="5570538"/>
            <a:ext cx="7762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Injection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6</a:t>
            </a:r>
            <a:r>
              <a:rPr sz="900" b="1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256" name="Text Box 224"/>
          <p:cNvSpPr txBox="1"/>
          <p:nvPr/>
        </p:nvSpPr>
        <p:spPr>
          <a:xfrm>
            <a:off x="3276600" y="5562600"/>
            <a:ext cx="838200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Spectro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meter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X 1</a:t>
            </a:r>
            <a:r>
              <a:rPr sz="9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7257" name="Text Box 225"/>
          <p:cNvSpPr txBox="1"/>
          <p:nvPr/>
        </p:nvSpPr>
        <p:spPr>
          <a:xfrm>
            <a:off x="3886200" y="5562600"/>
            <a:ext cx="7762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 color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2</a:t>
            </a:r>
            <a:r>
              <a:rPr sz="800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258" name="Text Box 226"/>
          <p:cNvSpPr txBox="1"/>
          <p:nvPr/>
        </p:nvSpPr>
        <p:spPr>
          <a:xfrm>
            <a:off x="4495800" y="5562600"/>
            <a:ext cx="7762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Injection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7</a:t>
            </a:r>
            <a:r>
              <a:rPr sz="900" b="1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259" name="Text Box 227"/>
          <p:cNvSpPr txBox="1"/>
          <p:nvPr/>
        </p:nvSpPr>
        <p:spPr>
          <a:xfrm>
            <a:off x="5167313" y="5562600"/>
            <a:ext cx="776287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Injection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2</a:t>
            </a:r>
            <a:r>
              <a:rPr sz="900" b="1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260" name="Text Box 228"/>
          <p:cNvSpPr txBox="1"/>
          <p:nvPr/>
        </p:nvSpPr>
        <p:spPr>
          <a:xfrm>
            <a:off x="5943600" y="5562600"/>
            <a:ext cx="8524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Injection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4</a:t>
            </a:r>
            <a:endParaRPr sz="900" b="1" dirty="0">
              <a:latin typeface="Times New Roman" panose="02020603050405020304" pitchFamily="18" charset="0"/>
            </a:endParaRPr>
          </a:p>
        </p:txBody>
      </p:sp>
      <p:sp>
        <p:nvSpPr>
          <p:cNvPr id="7261" name="Text Box 229"/>
          <p:cNvSpPr txBox="1"/>
          <p:nvPr/>
        </p:nvSpPr>
        <p:spPr>
          <a:xfrm>
            <a:off x="6781800" y="5562600"/>
            <a:ext cx="7762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Injection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Moulding M/C X 2</a:t>
            </a:r>
            <a:endParaRPr sz="900" b="1" dirty="0">
              <a:latin typeface="Times New Roman" panose="02020603050405020304" pitchFamily="18" charset="0"/>
            </a:endParaRPr>
          </a:p>
        </p:txBody>
      </p:sp>
      <p:sp>
        <p:nvSpPr>
          <p:cNvPr id="7262" name="Text Box 230"/>
          <p:cNvSpPr txBox="1"/>
          <p:nvPr/>
        </p:nvSpPr>
        <p:spPr>
          <a:xfrm>
            <a:off x="7543800" y="5562600"/>
            <a:ext cx="776288" cy="5016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 color &amp;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Thin Wall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X 2</a:t>
            </a:r>
            <a:r>
              <a:rPr sz="900" b="1" dirty="0"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7263" name="Text Box 231"/>
          <p:cNvSpPr txBox="1"/>
          <p:nvPr/>
        </p:nvSpPr>
        <p:spPr>
          <a:xfrm>
            <a:off x="2743200" y="6096000"/>
            <a:ext cx="625475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MFI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 Checker</a:t>
            </a:r>
          </a:p>
        </p:txBody>
      </p:sp>
      <p:sp>
        <p:nvSpPr>
          <p:cNvPr id="7264" name="Text Box 232"/>
          <p:cNvSpPr txBox="1"/>
          <p:nvPr/>
        </p:nvSpPr>
        <p:spPr>
          <a:xfrm>
            <a:off x="3886200" y="6018213"/>
            <a:ext cx="776288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Prod &amp; QC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Office-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20000 Sq feet</a:t>
            </a:r>
            <a:endParaRPr sz="800" b="1" dirty="0">
              <a:latin typeface="Times New Roman" panose="02020603050405020304" pitchFamily="18" charset="0"/>
            </a:endParaRPr>
          </a:p>
        </p:txBody>
      </p:sp>
      <p:sp>
        <p:nvSpPr>
          <p:cNvPr id="7265" name="Text Box 233"/>
          <p:cNvSpPr txBox="1"/>
          <p:nvPr/>
        </p:nvSpPr>
        <p:spPr>
          <a:xfrm>
            <a:off x="5181600" y="6019800"/>
            <a:ext cx="838200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 color ,Laser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&amp; Thin Wall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X 3</a:t>
            </a:r>
            <a:endParaRPr sz="800" b="1" dirty="0">
              <a:latin typeface="Times New Roman" panose="02020603050405020304" pitchFamily="18" charset="0"/>
            </a:endParaRPr>
          </a:p>
        </p:txBody>
      </p:sp>
      <p:sp>
        <p:nvSpPr>
          <p:cNvPr id="7266" name="Text Box 234"/>
          <p:cNvSpPr txBox="1"/>
          <p:nvPr/>
        </p:nvSpPr>
        <p:spPr>
          <a:xfrm>
            <a:off x="6005513" y="6019800"/>
            <a:ext cx="776287" cy="45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2 color X 2 </a:t>
            </a: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&amp; Thin Wall</a:t>
            </a:r>
            <a:r>
              <a:rPr sz="800" dirty="0">
                <a:solidFill>
                  <a:schemeClr val="bg2"/>
                </a:solidFill>
                <a:latin typeface="Times New Roman" panose="02020603050405020304" pitchFamily="18" charset="0"/>
              </a:rPr>
              <a:t> 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X 1</a:t>
            </a:r>
            <a:endParaRPr sz="800" b="1" dirty="0">
              <a:latin typeface="Times New Roman" panose="02020603050405020304" pitchFamily="18" charset="0"/>
            </a:endParaRPr>
          </a:p>
        </p:txBody>
      </p:sp>
      <p:sp>
        <p:nvSpPr>
          <p:cNvPr id="7267" name="Text Box 235"/>
          <p:cNvSpPr txBox="1"/>
          <p:nvPr/>
        </p:nvSpPr>
        <p:spPr>
          <a:xfrm>
            <a:off x="6767513" y="6096000"/>
            <a:ext cx="776287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Public Listing</a:t>
            </a:r>
            <a:endParaRPr sz="900" b="1" dirty="0">
              <a:latin typeface="Times New Roman" panose="02020603050405020304" pitchFamily="18" charset="0"/>
            </a:endParaRPr>
          </a:p>
        </p:txBody>
      </p:sp>
      <p:sp>
        <p:nvSpPr>
          <p:cNvPr id="7268" name="Text Box 236"/>
          <p:cNvSpPr txBox="1"/>
          <p:nvPr/>
        </p:nvSpPr>
        <p:spPr>
          <a:xfrm>
            <a:off x="7620000" y="6064250"/>
            <a:ext cx="776288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Store 30000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9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Sq. feet</a:t>
            </a:r>
            <a:endParaRPr sz="900" b="1" dirty="0">
              <a:latin typeface="Times New Roman" panose="02020603050405020304" pitchFamily="18" charset="0"/>
            </a:endParaRPr>
          </a:p>
        </p:txBody>
      </p:sp>
      <p:sp>
        <p:nvSpPr>
          <p:cNvPr id="7269" name="Text Box 237"/>
          <p:cNvSpPr txBox="1"/>
          <p:nvPr/>
        </p:nvSpPr>
        <p:spPr>
          <a:xfrm>
            <a:off x="2057400" y="6521450"/>
            <a:ext cx="6858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" name="Text Box 238"/>
          <p:cNvSpPr txBox="1"/>
          <p:nvPr/>
        </p:nvSpPr>
        <p:spPr>
          <a:xfrm>
            <a:off x="2286000" y="6553200"/>
            <a:ext cx="3365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32</a:t>
            </a:r>
          </a:p>
        </p:txBody>
      </p:sp>
      <p:sp>
        <p:nvSpPr>
          <p:cNvPr id="7271" name="Text Box 239"/>
          <p:cNvSpPr txBox="1"/>
          <p:nvPr/>
        </p:nvSpPr>
        <p:spPr>
          <a:xfrm>
            <a:off x="3124200" y="6521450"/>
            <a:ext cx="17526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2" name="Text Box 240"/>
          <p:cNvSpPr txBox="1"/>
          <p:nvPr/>
        </p:nvSpPr>
        <p:spPr>
          <a:xfrm>
            <a:off x="3702050" y="6553200"/>
            <a:ext cx="336550" cy="2746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36</a:t>
            </a:r>
          </a:p>
        </p:txBody>
      </p:sp>
      <p:sp>
        <p:nvSpPr>
          <p:cNvPr id="7273" name="Text Box 242"/>
          <p:cNvSpPr txBox="1"/>
          <p:nvPr/>
        </p:nvSpPr>
        <p:spPr>
          <a:xfrm>
            <a:off x="4953000" y="6521450"/>
            <a:ext cx="17526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4" name="Text Box 243"/>
          <p:cNvSpPr txBox="1"/>
          <p:nvPr/>
        </p:nvSpPr>
        <p:spPr>
          <a:xfrm>
            <a:off x="6858000" y="6521450"/>
            <a:ext cx="12192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5" name="Text Box 244"/>
          <p:cNvSpPr txBox="1"/>
          <p:nvPr/>
        </p:nvSpPr>
        <p:spPr>
          <a:xfrm>
            <a:off x="8153400" y="6521450"/>
            <a:ext cx="9144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6" name="Text Box 245"/>
          <p:cNvSpPr txBox="1"/>
          <p:nvPr/>
        </p:nvSpPr>
        <p:spPr>
          <a:xfrm>
            <a:off x="9144000" y="6521450"/>
            <a:ext cx="762000" cy="33655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endParaRPr sz="800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7" name="Text Box 246"/>
          <p:cNvSpPr txBox="1"/>
          <p:nvPr/>
        </p:nvSpPr>
        <p:spPr>
          <a:xfrm>
            <a:off x="5607050" y="6583363"/>
            <a:ext cx="336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40</a:t>
            </a:r>
          </a:p>
        </p:txBody>
      </p:sp>
      <p:sp>
        <p:nvSpPr>
          <p:cNvPr id="7278" name="Text Box 247"/>
          <p:cNvSpPr txBox="1"/>
          <p:nvPr/>
        </p:nvSpPr>
        <p:spPr>
          <a:xfrm>
            <a:off x="7359650" y="6583363"/>
            <a:ext cx="336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40</a:t>
            </a:r>
          </a:p>
        </p:txBody>
      </p:sp>
      <p:sp>
        <p:nvSpPr>
          <p:cNvPr id="7279" name="Text Box 248"/>
          <p:cNvSpPr txBox="1"/>
          <p:nvPr/>
        </p:nvSpPr>
        <p:spPr>
          <a:xfrm>
            <a:off x="8426450" y="6583363"/>
            <a:ext cx="336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40</a:t>
            </a:r>
          </a:p>
        </p:txBody>
      </p:sp>
      <p:sp>
        <p:nvSpPr>
          <p:cNvPr id="7280" name="Text Box 249"/>
          <p:cNvSpPr txBox="1"/>
          <p:nvPr/>
        </p:nvSpPr>
        <p:spPr>
          <a:xfrm>
            <a:off x="9340850" y="6583363"/>
            <a:ext cx="336550" cy="2746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2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40</a:t>
            </a:r>
          </a:p>
        </p:txBody>
      </p:sp>
      <p:sp>
        <p:nvSpPr>
          <p:cNvPr id="7281" name="Text Box 250"/>
          <p:cNvSpPr txBox="1"/>
          <p:nvPr/>
        </p:nvSpPr>
        <p:spPr>
          <a:xfrm>
            <a:off x="2609850" y="3059113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2" name="Rectangle 251"/>
          <p:cNvSpPr/>
          <p:nvPr/>
        </p:nvSpPr>
        <p:spPr>
          <a:xfrm>
            <a:off x="4514850" y="3048000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3" name="Rectangle 252"/>
          <p:cNvSpPr/>
          <p:nvPr/>
        </p:nvSpPr>
        <p:spPr>
          <a:xfrm>
            <a:off x="6419850" y="3048000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4" name="Rectangle 253"/>
          <p:cNvSpPr/>
          <p:nvPr/>
        </p:nvSpPr>
        <p:spPr>
          <a:xfrm>
            <a:off x="7715250" y="3048000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5" name="Rectangle 254"/>
          <p:cNvSpPr/>
          <p:nvPr/>
        </p:nvSpPr>
        <p:spPr>
          <a:xfrm>
            <a:off x="8705850" y="3048000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6" name="Rectangle 255"/>
          <p:cNvSpPr/>
          <p:nvPr/>
        </p:nvSpPr>
        <p:spPr>
          <a:xfrm>
            <a:off x="9467850" y="3048000"/>
            <a:ext cx="361950" cy="304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1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%</a:t>
            </a:r>
          </a:p>
        </p:txBody>
      </p:sp>
      <p:sp>
        <p:nvSpPr>
          <p:cNvPr id="7287" name="TextBox 1"/>
          <p:cNvSpPr txBox="1"/>
          <p:nvPr/>
        </p:nvSpPr>
        <p:spPr>
          <a:xfrm>
            <a:off x="3848100" y="323850"/>
            <a:ext cx="3057525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2400" b="1" dirty="0">
                <a:latin typeface="Times New Roman" panose="02020603050405020304" pitchFamily="18" charset="0"/>
              </a:rPr>
              <a:t>5 years Sales Forecast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TextEdit="1"/>
          </p:cNvSpPr>
          <p:nvPr/>
        </p:nvSpPr>
        <p:spPr>
          <a:xfrm>
            <a:off x="2209800" y="304800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chemeClr val="bg1"/>
              </a:extrusionClr>
            </a:sp3d>
          </a:bodyPr>
          <a:lstStyle/>
          <a:p>
            <a:pPr algn="ctr"/>
            <a:r>
              <a:rPr lang="en-US" sz="3600" b="1" normalizeH="1">
                <a:gradFill rotWithShape="1">
                  <a:gsLst>
                    <a:gs pos="0">
                      <a:schemeClr val="bg1"/>
                    </a:gs>
                    <a:gs pos="50000">
                      <a:schemeClr val="tx2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Allegro BT" charset="0"/>
                <a:ea typeface="Allegro BT" charset="0"/>
              </a:rPr>
              <a:t>                  </a:t>
            </a:r>
          </a:p>
        </p:txBody>
      </p:sp>
      <p:sp>
        <p:nvSpPr>
          <p:cNvPr id="8195" name="Rectangle 40"/>
          <p:cNvSpPr/>
          <p:nvPr/>
        </p:nvSpPr>
        <p:spPr>
          <a:xfrm flipV="1">
            <a:off x="4495800" y="2057400"/>
            <a:ext cx="5334000" cy="152400"/>
          </a:xfrm>
          <a:prstGeom prst="rect">
            <a:avLst/>
          </a:prstGeom>
          <a:solidFill>
            <a:schemeClr val="tx2"/>
          </a:soli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196" name="Rectangle 42"/>
          <p:cNvSpPr/>
          <p:nvPr/>
        </p:nvSpPr>
        <p:spPr>
          <a:xfrm flipV="1">
            <a:off x="4876800" y="2286000"/>
            <a:ext cx="49530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197" name="Rectangle 43"/>
          <p:cNvSpPr/>
          <p:nvPr/>
        </p:nvSpPr>
        <p:spPr>
          <a:xfrm flipV="1">
            <a:off x="3505200" y="2286000"/>
            <a:ext cx="13716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198" name="Rectangle 44"/>
          <p:cNvSpPr/>
          <p:nvPr/>
        </p:nvSpPr>
        <p:spPr>
          <a:xfrm flipV="1">
            <a:off x="4876800" y="2590800"/>
            <a:ext cx="49530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199" name="Rectangle 45"/>
          <p:cNvSpPr/>
          <p:nvPr/>
        </p:nvSpPr>
        <p:spPr>
          <a:xfrm flipV="1">
            <a:off x="3581400" y="2590800"/>
            <a:ext cx="13716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0" name="Rectangle 46"/>
          <p:cNvSpPr/>
          <p:nvPr/>
        </p:nvSpPr>
        <p:spPr>
          <a:xfrm flipV="1">
            <a:off x="5105400" y="2895600"/>
            <a:ext cx="47244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1" name="Rectangle 47"/>
          <p:cNvSpPr/>
          <p:nvPr/>
        </p:nvSpPr>
        <p:spPr>
          <a:xfrm flipV="1">
            <a:off x="3886200" y="2895600"/>
            <a:ext cx="12192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2" name="Rectangle 48"/>
          <p:cNvSpPr/>
          <p:nvPr/>
        </p:nvSpPr>
        <p:spPr>
          <a:xfrm flipV="1">
            <a:off x="5181600" y="3200400"/>
            <a:ext cx="46482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3" name="Rectangle 49"/>
          <p:cNvSpPr/>
          <p:nvPr/>
        </p:nvSpPr>
        <p:spPr>
          <a:xfrm flipV="1">
            <a:off x="3886200" y="32004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4" name="Rectangle 50"/>
          <p:cNvSpPr/>
          <p:nvPr/>
        </p:nvSpPr>
        <p:spPr>
          <a:xfrm flipV="1">
            <a:off x="5105400" y="3505200"/>
            <a:ext cx="47244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5" name="Rectangle 51"/>
          <p:cNvSpPr/>
          <p:nvPr/>
        </p:nvSpPr>
        <p:spPr>
          <a:xfrm flipV="1">
            <a:off x="3886200" y="3505200"/>
            <a:ext cx="12192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6" name="Rectangle 52"/>
          <p:cNvSpPr/>
          <p:nvPr/>
        </p:nvSpPr>
        <p:spPr>
          <a:xfrm flipV="1">
            <a:off x="4495800" y="1981200"/>
            <a:ext cx="53340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7" name="Rectangle 53"/>
          <p:cNvSpPr/>
          <p:nvPr/>
        </p:nvSpPr>
        <p:spPr>
          <a:xfrm flipV="1">
            <a:off x="4495800" y="1676400"/>
            <a:ext cx="12192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8" name="Rectangle 54"/>
          <p:cNvSpPr/>
          <p:nvPr/>
        </p:nvSpPr>
        <p:spPr>
          <a:xfrm flipV="1">
            <a:off x="3581400" y="38100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09" name="Rectangle 55"/>
          <p:cNvSpPr/>
          <p:nvPr/>
        </p:nvSpPr>
        <p:spPr>
          <a:xfrm flipV="1">
            <a:off x="4876800" y="3810000"/>
            <a:ext cx="49530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0" name="Rectangle 56"/>
          <p:cNvSpPr/>
          <p:nvPr/>
        </p:nvSpPr>
        <p:spPr>
          <a:xfrm flipV="1">
            <a:off x="3886200" y="41148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1" name="Rectangle 57"/>
          <p:cNvSpPr/>
          <p:nvPr/>
        </p:nvSpPr>
        <p:spPr>
          <a:xfrm flipV="1">
            <a:off x="3886200" y="44196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2" name="Rectangle 58"/>
          <p:cNvSpPr/>
          <p:nvPr/>
        </p:nvSpPr>
        <p:spPr>
          <a:xfrm flipV="1">
            <a:off x="3581400" y="47244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3" name="Rectangle 59"/>
          <p:cNvSpPr/>
          <p:nvPr/>
        </p:nvSpPr>
        <p:spPr>
          <a:xfrm flipV="1">
            <a:off x="3886200" y="5029200"/>
            <a:ext cx="12954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4" name="Rectangle 60"/>
          <p:cNvSpPr/>
          <p:nvPr/>
        </p:nvSpPr>
        <p:spPr>
          <a:xfrm flipV="1">
            <a:off x="5181600" y="4114800"/>
            <a:ext cx="46482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5" name="Rectangle 61"/>
          <p:cNvSpPr/>
          <p:nvPr/>
        </p:nvSpPr>
        <p:spPr>
          <a:xfrm flipV="1">
            <a:off x="5181600" y="4419600"/>
            <a:ext cx="46482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6" name="Rectangle 62"/>
          <p:cNvSpPr/>
          <p:nvPr/>
        </p:nvSpPr>
        <p:spPr>
          <a:xfrm flipV="1">
            <a:off x="4876800" y="4724400"/>
            <a:ext cx="49530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7" name="Rectangle 63"/>
          <p:cNvSpPr/>
          <p:nvPr/>
        </p:nvSpPr>
        <p:spPr>
          <a:xfrm flipV="1">
            <a:off x="5181600" y="5029200"/>
            <a:ext cx="46482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8" name="Rectangle 64"/>
          <p:cNvSpPr/>
          <p:nvPr/>
        </p:nvSpPr>
        <p:spPr>
          <a:xfrm flipV="1">
            <a:off x="3276600" y="1981200"/>
            <a:ext cx="1219200" cy="228600"/>
          </a:xfrm>
          <a:prstGeom prst="rect">
            <a:avLst/>
          </a:prstGeom>
          <a:gradFill rotWithShape="0">
            <a:gsLst>
              <a:gs pos="0">
                <a:srgbClr val="008000"/>
              </a:gs>
              <a:gs pos="100000">
                <a:srgbClr val="003B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19" name="Rectangle 65"/>
          <p:cNvSpPr/>
          <p:nvPr/>
        </p:nvSpPr>
        <p:spPr>
          <a:xfrm flipV="1">
            <a:off x="5715000" y="1676400"/>
            <a:ext cx="3657600" cy="228600"/>
          </a:xfrm>
          <a:prstGeom prst="rect">
            <a:avLst/>
          </a:prstGeom>
          <a:gradFill rotWithShape="0">
            <a:gsLst>
              <a:gs pos="0">
                <a:srgbClr val="00CC00"/>
              </a:gs>
              <a:gs pos="100000">
                <a:srgbClr val="005E00"/>
              </a:gs>
            </a:gsLst>
            <a:lin ang="5400000" scaled="1"/>
            <a:tileRect/>
          </a:gradFill>
          <a:ln w="9525" cap="flat" cmpd="sng">
            <a:solidFill>
              <a:schemeClr val="bg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134223" name="Rectangle 79"/>
          <p:cNvSpPr>
            <a:spLocks noChangeArrowheads="1"/>
          </p:cNvSpPr>
          <p:nvPr/>
        </p:nvSpPr>
        <p:spPr bwMode="auto">
          <a:xfrm>
            <a:off x="8556625" y="914400"/>
            <a:ext cx="1349375" cy="525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34222" name="Rectangle 78"/>
          <p:cNvSpPr>
            <a:spLocks noChangeArrowheads="1"/>
          </p:cNvSpPr>
          <p:nvPr/>
        </p:nvSpPr>
        <p:spPr bwMode="auto">
          <a:xfrm>
            <a:off x="7205663" y="914400"/>
            <a:ext cx="1350963" cy="525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34221" name="Rectangle 77"/>
          <p:cNvSpPr>
            <a:spLocks noChangeArrowheads="1"/>
          </p:cNvSpPr>
          <p:nvPr/>
        </p:nvSpPr>
        <p:spPr bwMode="auto">
          <a:xfrm>
            <a:off x="5856288" y="914400"/>
            <a:ext cx="1349375" cy="525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34220" name="Rectangle 76"/>
          <p:cNvSpPr>
            <a:spLocks noChangeArrowheads="1"/>
          </p:cNvSpPr>
          <p:nvPr/>
        </p:nvSpPr>
        <p:spPr bwMode="auto">
          <a:xfrm>
            <a:off x="4506913" y="914400"/>
            <a:ext cx="1349375" cy="525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34219" name="Rectangle 75"/>
          <p:cNvSpPr>
            <a:spLocks noChangeArrowheads="1"/>
          </p:cNvSpPr>
          <p:nvPr/>
        </p:nvSpPr>
        <p:spPr bwMode="auto">
          <a:xfrm>
            <a:off x="3157538" y="914400"/>
            <a:ext cx="1349375" cy="5254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8225" name="Text Box 107"/>
          <p:cNvSpPr txBox="1"/>
          <p:nvPr/>
        </p:nvSpPr>
        <p:spPr>
          <a:xfrm>
            <a:off x="88900" y="1600200"/>
            <a:ext cx="3111500" cy="385762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Laser Marking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R &amp; D Centre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Clean Room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Water based spray paint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UV Printing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800" b="1" dirty="0">
                <a:solidFill>
                  <a:srgbClr val="000000"/>
                </a:solidFill>
                <a:latin typeface="Small Fonts"/>
              </a:rPr>
              <a:t>Robotic Spraying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1900" b="1" dirty="0">
                <a:solidFill>
                  <a:srgbClr val="000000"/>
                </a:solidFill>
                <a:latin typeface="Small Fonts"/>
              </a:rPr>
              <a:t>EMI Shielding Spray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2000" b="1" dirty="0">
                <a:solidFill>
                  <a:srgbClr val="000000"/>
                </a:solidFill>
                <a:latin typeface="Small Fonts"/>
              </a:rPr>
              <a:t>2 color mold making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2000" b="1" dirty="0">
                <a:solidFill>
                  <a:srgbClr val="000000"/>
                </a:solidFill>
                <a:latin typeface="Small Fonts"/>
              </a:rPr>
              <a:t>2 color molding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2000" b="1" dirty="0">
                <a:solidFill>
                  <a:srgbClr val="000000"/>
                </a:solidFill>
                <a:latin typeface="Small Fonts"/>
              </a:rPr>
              <a:t>Thin Wall Molding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2000" b="1" dirty="0">
                <a:solidFill>
                  <a:srgbClr val="000000"/>
                </a:solidFill>
                <a:latin typeface="Small Fonts"/>
              </a:rPr>
              <a:t>Thin wall mold making</a:t>
            </a:r>
          </a:p>
          <a:p>
            <a:pPr marL="457200" lvl="0" indent="-457200" eaLnBrk="1" hangingPunct="1">
              <a:spcBef>
                <a:spcPct val="0"/>
              </a:spcBef>
              <a:buClrTx/>
              <a:buSzPct val="100000"/>
              <a:buAutoNum type="arabicPeriod"/>
            </a:pPr>
            <a:r>
              <a:rPr sz="2000" b="1" dirty="0">
                <a:solidFill>
                  <a:srgbClr val="000000"/>
                </a:solidFill>
                <a:latin typeface="Small Fonts"/>
              </a:rPr>
              <a:t>Product Assembly </a:t>
            </a:r>
            <a:endParaRPr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226" name="Group 129"/>
          <p:cNvGrpSpPr/>
          <p:nvPr/>
        </p:nvGrpSpPr>
        <p:grpSpPr>
          <a:xfrm>
            <a:off x="3632200" y="5683250"/>
            <a:ext cx="2768600" cy="336550"/>
            <a:chOff x="1440" y="3580"/>
            <a:chExt cx="1744" cy="212"/>
          </a:xfrm>
        </p:grpSpPr>
        <p:sp>
          <p:nvSpPr>
            <p:cNvPr id="8237" name="Rectangle 71"/>
            <p:cNvSpPr/>
            <p:nvPr/>
          </p:nvSpPr>
          <p:spPr>
            <a:xfrm>
              <a:off x="1440" y="3600"/>
              <a:ext cx="1008" cy="144"/>
            </a:xfrm>
            <a:prstGeom prst="rect">
              <a:avLst/>
            </a:prstGeom>
            <a:gradFill rotWithShape="0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  <a:tileRect/>
            </a:gra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endParaRPr sz="24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8238" name="Text Box 108"/>
            <p:cNvSpPr txBox="1"/>
            <p:nvPr/>
          </p:nvSpPr>
          <p:spPr>
            <a:xfrm>
              <a:off x="2448" y="3580"/>
              <a:ext cx="736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" panose="05000000000000000000" pitchFamily="2" charset="2"/>
                <a:buChar char="n"/>
                <a:defRPr sz="3200" b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70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effectLst/>
                  <a:latin typeface="+mn-lt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effectLst/>
                  <a:latin typeface="+mn-lt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effectLst/>
                  <a:latin typeface="+mn-lt"/>
                </a:defRPr>
              </a:lvl5pPr>
            </a:lstStyle>
            <a:p>
              <a:pPr marL="0" lv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r>
                <a:rPr sz="1600" b="1" dirty="0">
                  <a:latin typeface="Times New Roman" panose="02020603050405020304" pitchFamily="18" charset="0"/>
                </a:rPr>
                <a:t>Committed</a:t>
              </a:r>
            </a:p>
          </p:txBody>
        </p:sp>
      </p:grpSp>
      <p:sp>
        <p:nvSpPr>
          <p:cNvPr id="8227" name="Rectangle 110"/>
          <p:cNvSpPr/>
          <p:nvPr/>
        </p:nvSpPr>
        <p:spPr>
          <a:xfrm>
            <a:off x="0" y="1066800"/>
            <a:ext cx="9372600" cy="304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28" name="Rectangle 111"/>
          <p:cNvSpPr/>
          <p:nvPr/>
        </p:nvSpPr>
        <p:spPr>
          <a:xfrm>
            <a:off x="0" y="1066800"/>
            <a:ext cx="4572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No</a:t>
            </a: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29" name="Rectangle 112"/>
          <p:cNvSpPr/>
          <p:nvPr/>
        </p:nvSpPr>
        <p:spPr>
          <a:xfrm>
            <a:off x="457200" y="1066800"/>
            <a:ext cx="25908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Year/Activities</a:t>
            </a:r>
            <a:r>
              <a:rPr sz="2400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8230" name="Rectangle 113"/>
          <p:cNvSpPr/>
          <p:nvPr/>
        </p:nvSpPr>
        <p:spPr>
          <a:xfrm>
            <a:off x="3048000" y="1066800"/>
            <a:ext cx="14478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20</a:t>
            </a:r>
            <a:r>
              <a:rPr lang="en-MY" sz="1800" b="1" dirty="0">
                <a:latin typeface="Times New Roman" panose="02020603050405020304" pitchFamily="18" charset="0"/>
              </a:rPr>
              <a:t>18</a:t>
            </a:r>
          </a:p>
        </p:txBody>
      </p:sp>
      <p:sp>
        <p:nvSpPr>
          <p:cNvPr id="8231" name="Rectangle 114"/>
          <p:cNvSpPr/>
          <p:nvPr/>
        </p:nvSpPr>
        <p:spPr>
          <a:xfrm>
            <a:off x="4495800" y="1066800"/>
            <a:ext cx="12192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20</a:t>
            </a:r>
            <a:r>
              <a:rPr lang="en-MY" sz="1800" b="1" dirty="0">
                <a:latin typeface="Times New Roman" panose="02020603050405020304" pitchFamily="18" charset="0"/>
              </a:rPr>
              <a:t>19</a:t>
            </a:r>
          </a:p>
        </p:txBody>
      </p:sp>
      <p:sp>
        <p:nvSpPr>
          <p:cNvPr id="8232" name="Rectangle 115"/>
          <p:cNvSpPr/>
          <p:nvPr/>
        </p:nvSpPr>
        <p:spPr>
          <a:xfrm>
            <a:off x="5715000" y="1066800"/>
            <a:ext cx="12192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20</a:t>
            </a:r>
            <a:r>
              <a:rPr lang="en-MY" sz="1800" b="1" dirty="0">
                <a:latin typeface="Times New Roman" panose="02020603050405020304" pitchFamily="18" charset="0"/>
              </a:rPr>
              <a:t>20</a:t>
            </a:r>
          </a:p>
        </p:txBody>
      </p:sp>
      <p:sp>
        <p:nvSpPr>
          <p:cNvPr id="8233" name="Rectangle 116"/>
          <p:cNvSpPr/>
          <p:nvPr/>
        </p:nvSpPr>
        <p:spPr>
          <a:xfrm>
            <a:off x="6934200" y="1066800"/>
            <a:ext cx="12192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20</a:t>
            </a:r>
            <a:r>
              <a:rPr lang="en-MY" sz="1800" b="1" dirty="0">
                <a:latin typeface="Times New Roman" panose="02020603050405020304" pitchFamily="18" charset="0"/>
              </a:rPr>
              <a:t>21</a:t>
            </a:r>
          </a:p>
        </p:txBody>
      </p:sp>
      <p:sp>
        <p:nvSpPr>
          <p:cNvPr id="8234" name="Rectangle 117"/>
          <p:cNvSpPr/>
          <p:nvPr/>
        </p:nvSpPr>
        <p:spPr>
          <a:xfrm>
            <a:off x="8153400" y="1066800"/>
            <a:ext cx="1219200" cy="304800"/>
          </a:xfrm>
          <a:prstGeom prst="rect">
            <a:avLst/>
          </a:prstGeom>
          <a:solidFill>
            <a:srgbClr val="3399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sz="1800" b="1" dirty="0">
                <a:latin typeface="Times New Roman" panose="02020603050405020304" pitchFamily="18" charset="0"/>
              </a:rPr>
              <a:t>20</a:t>
            </a:r>
            <a:r>
              <a:rPr lang="en-MY" sz="1800" b="1" dirty="0">
                <a:latin typeface="Times New Roman" panose="02020603050405020304" pitchFamily="18" charset="0"/>
              </a:rPr>
              <a:t>22</a:t>
            </a:r>
          </a:p>
        </p:txBody>
      </p:sp>
      <p:sp>
        <p:nvSpPr>
          <p:cNvPr id="8235" name="Rectangle 118"/>
          <p:cNvSpPr/>
          <p:nvPr/>
        </p:nvSpPr>
        <p:spPr>
          <a:xfrm>
            <a:off x="9372600" y="1600200"/>
            <a:ext cx="533400" cy="3886200"/>
          </a:xfrm>
          <a:prstGeom prst="rect">
            <a:avLst/>
          </a:prstGeom>
          <a:solidFill>
            <a:srgbClr val="33CCFF"/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endParaRPr sz="2400" b="1" dirty="0">
              <a:latin typeface="Times New Roman" panose="02020603050405020304" pitchFamily="18" charset="0"/>
            </a:endParaRPr>
          </a:p>
        </p:txBody>
      </p:sp>
      <p:sp>
        <p:nvSpPr>
          <p:cNvPr id="8236" name="TextBox 53"/>
          <p:cNvSpPr txBox="1"/>
          <p:nvPr/>
        </p:nvSpPr>
        <p:spPr>
          <a:xfrm>
            <a:off x="3748088" y="323850"/>
            <a:ext cx="3157537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2400" b="1" dirty="0">
                <a:latin typeface="Times New Roman" panose="02020603050405020304" pitchFamily="18" charset="0"/>
              </a:rPr>
              <a:t>Technology Roadmaps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TextEdit="1"/>
          </p:cNvSpPr>
          <p:nvPr/>
        </p:nvSpPr>
        <p:spPr>
          <a:xfrm>
            <a:off x="2209800" y="304800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Bottom">
                <a:rot lat="0" lon="0" rev="0"/>
              </a:camera>
              <a:lightRig rig="legacyFlat3" dir="t"/>
            </a:scene3d>
            <a:sp3d extrusionH="887400" prstMaterial="legacyMatte">
              <a:extrusionClr>
                <a:schemeClr val="bg1"/>
              </a:extrusionClr>
            </a:sp3d>
          </a:bodyPr>
          <a:lstStyle/>
          <a:p>
            <a:pPr algn="ctr"/>
            <a:r>
              <a:rPr lang="en-US" sz="3600" b="1" normalizeH="1">
                <a:gradFill rotWithShape="1">
                  <a:gsLst>
                    <a:gs pos="0">
                      <a:schemeClr val="bg1"/>
                    </a:gs>
                    <a:gs pos="50000">
                      <a:schemeClr val="tx2"/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  <a:latin typeface="Allegro BT" charset="0"/>
                <a:ea typeface="Allegro BT" charset="0"/>
              </a:rPr>
              <a:t>               </a:t>
            </a:r>
          </a:p>
        </p:txBody>
      </p:sp>
      <p:graphicFrame>
        <p:nvGraphicFramePr>
          <p:cNvPr id="9219" name="Object 0"/>
          <p:cNvGraphicFramePr>
            <a:graphicFrameLocks noChangeAspect="1"/>
          </p:cNvGraphicFramePr>
          <p:nvPr/>
        </p:nvGraphicFramePr>
        <p:xfrm>
          <a:off x="440055" y="205105"/>
          <a:ext cx="9527540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r:id="rId3" imgW="10039350" imgH="8001000" progId="Excel.Sheet.8">
                  <p:embed/>
                </p:oleObj>
              </mc:Choice>
              <mc:Fallback>
                <p:oleObj r:id="rId3" imgW="10039350" imgH="8001000" progId="Excel.Sheet.8">
                  <p:embed/>
                  <p:pic>
                    <p:nvPicPr>
                      <p:cNvPr id="0" name="Picture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055" y="205105"/>
                        <a:ext cx="9527540" cy="6651625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Box 10"/>
          <p:cNvSpPr txBox="1"/>
          <p:nvPr/>
        </p:nvSpPr>
        <p:spPr>
          <a:xfrm>
            <a:off x="3886200" y="323850"/>
            <a:ext cx="263525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n"/>
              <a:defRPr sz="3200" b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effectLst/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/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/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/>
                <a:latin typeface="+mn-lt"/>
              </a:defRPr>
            </a:lvl5pPr>
          </a:lstStyle>
          <a:p>
            <a:pPr marL="0" lvl="0" indent="0" algn="r" eaLnBrk="1" hangingPunct="1">
              <a:spcBef>
                <a:spcPct val="0"/>
              </a:spcBef>
              <a:buClrTx/>
              <a:buSzPct val="100000"/>
              <a:buNone/>
            </a:pPr>
            <a:r>
              <a:rPr sz="2400" b="1" dirty="0">
                <a:latin typeface="Times New Roman" panose="02020603050405020304" pitchFamily="18" charset="0"/>
              </a:rPr>
              <a:t>Quality Objectives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rlpool">
  <a:themeElements>
    <a:clrScheme name="Whirlpool 1">
      <a:dk1>
        <a:srgbClr val="000066"/>
      </a:dk1>
      <a:lt1>
        <a:srgbClr val="FFFF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DADA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Whirlpool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Whirlpool 1">
        <a:dk1>
          <a:srgbClr val="000066"/>
        </a:dk1>
        <a:lt1>
          <a:srgbClr val="FFFF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irlpool 2">
        <a:dk1>
          <a:srgbClr val="000066"/>
        </a:dk1>
        <a:lt1>
          <a:srgbClr val="FFFF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DADA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irlpool 3">
        <a:dk1>
          <a:srgbClr val="393939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868686"/>
        </a:accent2>
        <a:accent3>
          <a:srgbClr val="AAAAAA"/>
        </a:accent3>
        <a:accent4>
          <a:srgbClr val="DADADA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Designs\Radar.pot</Template>
  <TotalTime>1</TotalTime>
  <Words>399</Words>
  <Application>Microsoft Office PowerPoint</Application>
  <PresentationFormat>A4 Paper (210x297 mm)</PresentationFormat>
  <Paragraphs>273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Times New Roman</vt:lpstr>
      <vt:lpstr>Wingdings</vt:lpstr>
      <vt:lpstr>Tahoma</vt:lpstr>
      <vt:lpstr>Small Fonts</vt:lpstr>
      <vt:lpstr>Allegro BT</vt:lpstr>
      <vt:lpstr>Whirlpool</vt:lpstr>
      <vt:lpstr>Microsoft Excel 97-2003 Worksheet</vt:lpstr>
      <vt:lpstr>ROADMAPS: Business Plan  5 years : 2018-2022</vt:lpstr>
      <vt:lpstr>PowerPoint Presentation</vt:lpstr>
      <vt:lpstr>PowerPoint Presentation</vt:lpstr>
      <vt:lpstr>PowerPoint Presentation</vt:lpstr>
      <vt:lpstr>PowerPoint Presentation</vt:lpstr>
    </vt:vector>
  </TitlesOfParts>
  <Company>PDI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PRESTIGE DYNAMICS INDUSTRIES  SDN BHD</dc:title>
  <dc:creator>.</dc:creator>
  <cp:lastModifiedBy>Lieu</cp:lastModifiedBy>
  <cp:revision>409</cp:revision>
  <cp:lastPrinted>2000-05-19T03:43:00Z</cp:lastPrinted>
  <dcterms:created xsi:type="dcterms:W3CDTF">2000-05-05T07:03:00Z</dcterms:created>
  <dcterms:modified xsi:type="dcterms:W3CDTF">2018-09-25T00:10:29Z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1033-10.2.0.5965</vt:lpwstr>
  </property>
</Properties>
</file>